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9"/>
  </p:notesMasterIdLst>
  <p:sldIdLst>
    <p:sldId id="256" r:id="rId2"/>
    <p:sldId id="257" r:id="rId3"/>
    <p:sldId id="259" r:id="rId4"/>
    <p:sldId id="310" r:id="rId5"/>
    <p:sldId id="260" r:id="rId6"/>
    <p:sldId id="309" r:id="rId7"/>
    <p:sldId id="311" r:id="rId8"/>
    <p:sldId id="314" r:id="rId9"/>
    <p:sldId id="317" r:id="rId10"/>
    <p:sldId id="316" r:id="rId11"/>
    <p:sldId id="315" r:id="rId12"/>
    <p:sldId id="325" r:id="rId13"/>
    <p:sldId id="323" r:id="rId14"/>
    <p:sldId id="320" r:id="rId15"/>
    <p:sldId id="321" r:id="rId16"/>
    <p:sldId id="313" r:id="rId17"/>
    <p:sldId id="312" r:id="rId18"/>
    <p:sldId id="327" r:id="rId19"/>
    <p:sldId id="322" r:id="rId20"/>
    <p:sldId id="319" r:id="rId21"/>
    <p:sldId id="326" r:id="rId22"/>
    <p:sldId id="324" r:id="rId23"/>
    <p:sldId id="328" r:id="rId24"/>
    <p:sldId id="329" r:id="rId25"/>
    <p:sldId id="278" r:id="rId26"/>
    <p:sldId id="303" r:id="rId27"/>
    <p:sldId id="280" r:id="rId28"/>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4"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8" autoAdjust="0"/>
    <p:restoredTop sz="94719"/>
  </p:normalViewPr>
  <p:slideViewPr>
    <p:cSldViewPr>
      <p:cViewPr varScale="1">
        <p:scale>
          <a:sx n="42" d="100"/>
          <a:sy n="42" d="100"/>
        </p:scale>
        <p:origin x="828" y="54"/>
      </p:cViewPr>
      <p:guideLst>
        <p:guide orient="horz" pos="2794"/>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7/30/2023</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0303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767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7772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9973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2169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943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5945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86881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78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889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751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8370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36741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9371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3884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3722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658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1378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6291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5348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20104100" cy="1130935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904473" y="3462615"/>
            <a:ext cx="14553142" cy="4415640"/>
          </a:xfrm>
        </p:spPr>
        <p:txBody>
          <a:bodyPr anchor="b"/>
          <a:lstStyle>
            <a:lvl1pPr>
              <a:defRPr sz="8905"/>
            </a:lvl1pPr>
          </a:lstStyle>
          <a:p>
            <a:r>
              <a:rPr lang="en-US"/>
              <a:t>Click to edit Master title style</a:t>
            </a:r>
            <a:endParaRPr lang="en-US" dirty="0"/>
          </a:p>
        </p:txBody>
      </p:sp>
      <p:sp>
        <p:nvSpPr>
          <p:cNvPr id="3" name="Subtitle 2"/>
          <p:cNvSpPr>
            <a:spLocks noGrp="1"/>
          </p:cNvSpPr>
          <p:nvPr>
            <p:ph type="subTitle" idx="1"/>
          </p:nvPr>
        </p:nvSpPr>
        <p:spPr bwMode="gray">
          <a:xfrm>
            <a:off x="1904473" y="7878254"/>
            <a:ext cx="14553142" cy="1420545"/>
          </a:xfrm>
        </p:spPr>
        <p:txBody>
          <a:bodyPr anchor="t"/>
          <a:lstStyle>
            <a:lvl1pPr marL="0" indent="0" algn="l">
              <a:buNone/>
              <a:defRPr cap="all">
                <a:solidFill>
                  <a:schemeClr val="accent1">
                    <a:lumMod val="60000"/>
                    <a:lumOff val="40000"/>
                  </a:schemeClr>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6751685" y="2955529"/>
            <a:ext cx="1633571" cy="502601"/>
          </a:xfrm>
        </p:spPr>
        <p:txBody>
          <a:bodyPr anchor="t"/>
          <a:lstStyle>
            <a:lvl1pPr algn="l">
              <a:defRPr b="0" i="0">
                <a:solidFill>
                  <a:schemeClr val="bg1">
                    <a:alpha val="60000"/>
                  </a:schemeClr>
                </a:solidFill>
              </a:defRPr>
            </a:lvl1p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bwMode="gray">
          <a:xfrm rot="5400000">
            <a:off x="14761213" y="5322953"/>
            <a:ext cx="6365088" cy="502604"/>
          </a:xfrm>
        </p:spPr>
        <p:txBody>
          <a:bodyPr/>
          <a:lstStyle>
            <a:lvl1pPr>
              <a:defRPr b="0" i="0">
                <a:solidFill>
                  <a:schemeClr val="bg1">
                    <a:alpha val="60000"/>
                  </a:schemeClr>
                </a:solidFill>
              </a:defRPr>
            </a:lvl1pPr>
          </a:lstStyle>
          <a:p>
            <a:endParaRPr lang="en-IN"/>
          </a:p>
        </p:txBody>
      </p:sp>
      <p:sp>
        <p:nvSpPr>
          <p:cNvPr id="11" name="Rectangle 10"/>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7070908" y="487680"/>
            <a:ext cx="1382155" cy="1265973"/>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73558610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20104100" cy="1130935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2" y="8195778"/>
            <a:ext cx="14553144" cy="934593"/>
          </a:xfrm>
        </p:spPr>
        <p:txBody>
          <a:bodyPr anchor="b">
            <a:normAutofit/>
          </a:bodyPr>
          <a:lstStyle>
            <a:lvl1pPr algn="l">
              <a:defRPr sz="395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04472" y="1130935"/>
            <a:ext cx="14553144" cy="56546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a:t>Click icon to add picture</a:t>
            </a:r>
            <a:endParaRPr lang="en-US" dirty="0"/>
          </a:p>
        </p:txBody>
      </p:sp>
      <p:sp>
        <p:nvSpPr>
          <p:cNvPr id="4" name="Text Placeholder 3"/>
          <p:cNvSpPr>
            <a:spLocks noGrp="1"/>
          </p:cNvSpPr>
          <p:nvPr>
            <p:ph type="body" sz="half" idx="2"/>
          </p:nvPr>
        </p:nvSpPr>
        <p:spPr>
          <a:xfrm>
            <a:off x="1904471" y="9130371"/>
            <a:ext cx="14553142" cy="814168"/>
          </a:xfrm>
        </p:spPr>
        <p:txBody>
          <a:bodyPr>
            <a:normAutofit/>
          </a:bodyPr>
          <a:lstStyle>
            <a:lvl1pPr marL="0" indent="0">
              <a:buNone/>
              <a:defRPr sz="197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Date Placeholder 4"/>
          <p:cNvSpPr>
            <a:spLocks noGrp="1"/>
          </p:cNvSpPr>
          <p:nvPr>
            <p:ph type="dt" sz="half" idx="10"/>
          </p:nvPr>
        </p:nvSpPr>
        <p:spPr/>
        <p:txBody>
          <a:bodyPr/>
          <a:lstStyle/>
          <a:p>
            <a:fld id="{1E554163-E499-41D5-8F50-1FAA2D4CE553}" type="datetime1">
              <a:rPr lang="en-US" smtClean="0"/>
              <a:t>7/30/2023</a:t>
            </a:fld>
            <a:endParaRPr lang="en-US"/>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0206618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20104100" cy="1130935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894320" y="1753653"/>
            <a:ext cx="14563297" cy="2264156"/>
          </a:xfrm>
        </p:spPr>
        <p:txBody>
          <a:bodyPr/>
          <a:lstStyle>
            <a:lvl1pPr>
              <a:defRPr sz="6596"/>
            </a:lvl1pPr>
          </a:lstStyle>
          <a:p>
            <a:r>
              <a:rPr lang="en-US"/>
              <a:t>Click to edit Master title style</a:t>
            </a:r>
            <a:endParaRPr lang="en-US" dirty="0"/>
          </a:p>
        </p:txBody>
      </p:sp>
      <p:sp>
        <p:nvSpPr>
          <p:cNvPr id="8" name="Text Placeholder 3"/>
          <p:cNvSpPr>
            <a:spLocks noGrp="1"/>
          </p:cNvSpPr>
          <p:nvPr>
            <p:ph type="body" sz="half" idx="2"/>
          </p:nvPr>
        </p:nvSpPr>
        <p:spPr>
          <a:xfrm>
            <a:off x="1904472" y="5843164"/>
            <a:ext cx="14553144" cy="4083932"/>
          </a:xfrm>
        </p:spPr>
        <p:txBody>
          <a:bodyPr anchor="ctr">
            <a:normAutofit/>
          </a:bodyPr>
          <a:lstStyle>
            <a:lvl1pPr marL="0" indent="0">
              <a:buNone/>
              <a:defRPr sz="2968"/>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4" name="Date Placeholder 3"/>
          <p:cNvSpPr>
            <a:spLocks noGrp="1"/>
          </p:cNvSpPr>
          <p:nvPr>
            <p:ph type="dt" sz="half" idx="10"/>
          </p:nvPr>
        </p:nvSpPr>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38594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20104100" cy="1130935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1453666" y="1001542"/>
            <a:ext cx="1322319" cy="2528384"/>
          </a:xfrm>
          <a:prstGeom prst="rect">
            <a:avLst/>
          </a:prstGeom>
          <a:noFill/>
        </p:spPr>
        <p:txBody>
          <a:bodyPr wrap="square" rtlCol="0">
            <a:spAutoFit/>
          </a:bodyPr>
          <a:lstStyle/>
          <a:p>
            <a:pPr algn="r"/>
            <a:r>
              <a:rPr lang="en-US" sz="15830" b="0" i="0" dirty="0">
                <a:solidFill>
                  <a:schemeClr val="accent1">
                    <a:lumMod val="60000"/>
                    <a:lumOff val="40000"/>
                  </a:schemeClr>
                </a:solidFill>
                <a:latin typeface="Arial"/>
                <a:cs typeface="Arial"/>
              </a:rPr>
              <a:t>“</a:t>
            </a:r>
          </a:p>
        </p:txBody>
      </p:sp>
      <p:sp>
        <p:nvSpPr>
          <p:cNvPr id="13" name="TextBox 12"/>
          <p:cNvSpPr txBox="1"/>
          <p:nvPr/>
        </p:nvSpPr>
        <p:spPr bwMode="gray">
          <a:xfrm>
            <a:off x="16299060" y="4310328"/>
            <a:ext cx="1076379" cy="2528384"/>
          </a:xfrm>
          <a:prstGeom prst="rect">
            <a:avLst/>
          </a:prstGeom>
          <a:noFill/>
        </p:spPr>
        <p:txBody>
          <a:bodyPr wrap="square" rtlCol="0">
            <a:spAutoFit/>
          </a:bodyPr>
          <a:lstStyle/>
          <a:p>
            <a:pPr algn="r"/>
            <a:r>
              <a:rPr lang="en-US" sz="1583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2608451" y="1619612"/>
            <a:ext cx="13940139" cy="4446946"/>
          </a:xfrm>
        </p:spPr>
        <p:txBody>
          <a:bodyPr/>
          <a:lstStyle>
            <a:lvl1pPr>
              <a:defRPr sz="6596"/>
            </a:lvl1pPr>
          </a:lstStyle>
          <a:p>
            <a:r>
              <a:rPr lang="en-US"/>
              <a:t>Click to edit Master title style</a:t>
            </a:r>
            <a:endParaRPr lang="en-US" dirty="0"/>
          </a:p>
        </p:txBody>
      </p:sp>
      <p:sp>
        <p:nvSpPr>
          <p:cNvPr id="14" name="Text Placeholder 3"/>
          <p:cNvSpPr>
            <a:spLocks noGrp="1"/>
          </p:cNvSpPr>
          <p:nvPr>
            <p:ph type="body" sz="half" idx="13"/>
          </p:nvPr>
        </p:nvSpPr>
        <p:spPr bwMode="gray">
          <a:xfrm>
            <a:off x="3208783" y="6066558"/>
            <a:ext cx="12748458" cy="564270"/>
          </a:xfrm>
        </p:spPr>
        <p:txBody>
          <a:bodyPr anchor="t">
            <a:normAutofit/>
          </a:bodyPr>
          <a:lstStyle>
            <a:lvl1pPr marL="0" indent="0">
              <a:buNone/>
              <a:defRPr lang="en-US" sz="2309" b="0" i="0" kern="1200" cap="small" dirty="0">
                <a:solidFill>
                  <a:schemeClr val="accent1">
                    <a:lumMod val="60000"/>
                    <a:lumOff val="40000"/>
                  </a:schemeClr>
                </a:solidFill>
                <a:latin typeface="+mn-lt"/>
                <a:ea typeface="+mn-ea"/>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10" name="Text Placeholder 3"/>
          <p:cNvSpPr>
            <a:spLocks noGrp="1"/>
          </p:cNvSpPr>
          <p:nvPr>
            <p:ph type="body" sz="half" idx="2"/>
          </p:nvPr>
        </p:nvSpPr>
        <p:spPr>
          <a:xfrm>
            <a:off x="1904472" y="8293523"/>
            <a:ext cx="15244450" cy="1645540"/>
          </a:xfrm>
        </p:spPr>
        <p:txBody>
          <a:bodyPr anchor="ctr">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4" name="Date Placeholder 3"/>
          <p:cNvSpPr>
            <a:spLocks noGrp="1"/>
          </p:cNvSpPr>
          <p:nvPr>
            <p:ph type="dt" sz="half" idx="10"/>
          </p:nvPr>
        </p:nvSpPr>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8385047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20104100" cy="1130935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1" y="3909405"/>
            <a:ext cx="14553146" cy="3005461"/>
          </a:xfrm>
        </p:spPr>
        <p:txBody>
          <a:bodyPr anchor="b"/>
          <a:lstStyle>
            <a:lvl1pPr algn="l">
              <a:defRPr sz="6596" b="0" cap="none"/>
            </a:lvl1pPr>
          </a:lstStyle>
          <a:p>
            <a:r>
              <a:rPr lang="en-US"/>
              <a:t>Click to edit Master title style</a:t>
            </a:r>
            <a:endParaRPr lang="en-US" dirty="0"/>
          </a:p>
        </p:txBody>
      </p:sp>
      <p:sp>
        <p:nvSpPr>
          <p:cNvPr id="3" name="Text Placeholder 2"/>
          <p:cNvSpPr>
            <a:spLocks noGrp="1"/>
          </p:cNvSpPr>
          <p:nvPr>
            <p:ph type="body" idx="1"/>
          </p:nvPr>
        </p:nvSpPr>
        <p:spPr>
          <a:xfrm>
            <a:off x="1904472" y="8286543"/>
            <a:ext cx="14553144" cy="1418863"/>
          </a:xfrm>
        </p:spPr>
        <p:txBody>
          <a:bodyPr anchor="t"/>
          <a:lstStyle>
            <a:lvl1pPr marL="0" indent="0" algn="l">
              <a:buNone/>
              <a:defRPr sz="3298" cap="none">
                <a:solidFill>
                  <a:schemeClr val="accent1">
                    <a:lumMod val="60000"/>
                    <a:lumOff val="40000"/>
                  </a:schemeClr>
                </a:solidFill>
              </a:defRPr>
            </a:lvl1pPr>
            <a:lvl2pPr marL="753923" indent="0">
              <a:buNone/>
              <a:defRPr sz="2968">
                <a:solidFill>
                  <a:schemeClr val="tx1">
                    <a:tint val="75000"/>
                  </a:schemeClr>
                </a:solidFill>
              </a:defRPr>
            </a:lvl2pPr>
            <a:lvl3pPr marL="1507846" indent="0">
              <a:buNone/>
              <a:defRPr sz="2638">
                <a:solidFill>
                  <a:schemeClr val="tx1">
                    <a:tint val="75000"/>
                  </a:schemeClr>
                </a:solidFill>
              </a:defRPr>
            </a:lvl3pPr>
            <a:lvl4pPr marL="2261768" indent="0">
              <a:buNone/>
              <a:defRPr sz="2309">
                <a:solidFill>
                  <a:schemeClr val="tx1">
                    <a:tint val="75000"/>
                  </a:schemeClr>
                </a:solidFill>
              </a:defRPr>
            </a:lvl4pPr>
            <a:lvl5pPr marL="3015691" indent="0">
              <a:buNone/>
              <a:defRPr sz="2309">
                <a:solidFill>
                  <a:schemeClr val="tx1">
                    <a:tint val="75000"/>
                  </a:schemeClr>
                </a:solidFill>
              </a:defRPr>
            </a:lvl5pPr>
            <a:lvl6pPr marL="3769614" indent="0">
              <a:buNone/>
              <a:defRPr sz="2309">
                <a:solidFill>
                  <a:schemeClr val="tx1">
                    <a:tint val="75000"/>
                  </a:schemeClr>
                </a:solidFill>
              </a:defRPr>
            </a:lvl6pPr>
            <a:lvl7pPr marL="4523537" indent="0">
              <a:buNone/>
              <a:defRPr sz="2309">
                <a:solidFill>
                  <a:schemeClr val="tx1">
                    <a:tint val="75000"/>
                  </a:schemeClr>
                </a:solidFill>
              </a:defRPr>
            </a:lvl7pPr>
            <a:lvl8pPr marL="5277460" indent="0">
              <a:buNone/>
              <a:defRPr sz="2309">
                <a:solidFill>
                  <a:schemeClr val="tx1">
                    <a:tint val="75000"/>
                  </a:schemeClr>
                </a:solidFill>
              </a:defRPr>
            </a:lvl8pPr>
            <a:lvl9pPr marL="6031382" indent="0">
              <a:buNone/>
              <a:defRPr sz="23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751136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904472" y="1605651"/>
            <a:ext cx="14553144" cy="1165836"/>
          </a:xfrm>
        </p:spPr>
        <p:txBody>
          <a:bodyPr/>
          <a:lstStyle>
            <a:lvl1pPr>
              <a:defRPr sz="5936"/>
            </a:lvl1pPr>
          </a:lstStyle>
          <a:p>
            <a:r>
              <a:rPr lang="en-US"/>
              <a:t>Click to edit Master title style</a:t>
            </a:r>
            <a:endParaRPr lang="en-US" dirty="0"/>
          </a:p>
        </p:txBody>
      </p:sp>
      <p:sp>
        <p:nvSpPr>
          <p:cNvPr id="3" name="Text Placeholder 2"/>
          <p:cNvSpPr>
            <a:spLocks noGrp="1"/>
          </p:cNvSpPr>
          <p:nvPr>
            <p:ph type="body" idx="1"/>
          </p:nvPr>
        </p:nvSpPr>
        <p:spPr>
          <a:xfrm>
            <a:off x="1904471" y="4293368"/>
            <a:ext cx="5180826" cy="950299"/>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16" name="Text Placeholder 3"/>
          <p:cNvSpPr>
            <a:spLocks noGrp="1"/>
          </p:cNvSpPr>
          <p:nvPr>
            <p:ph type="body" sz="half" idx="15"/>
          </p:nvPr>
        </p:nvSpPr>
        <p:spPr>
          <a:xfrm>
            <a:off x="1904470" y="5243667"/>
            <a:ext cx="5180828" cy="4695397"/>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Text Placeholder 4"/>
          <p:cNvSpPr>
            <a:spLocks noGrp="1"/>
          </p:cNvSpPr>
          <p:nvPr>
            <p:ph type="body" sz="quarter" idx="3"/>
          </p:nvPr>
        </p:nvSpPr>
        <p:spPr>
          <a:xfrm>
            <a:off x="7441290" y="4293364"/>
            <a:ext cx="5189287" cy="950299"/>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19" name="Text Placeholder 3"/>
          <p:cNvSpPr>
            <a:spLocks noGrp="1"/>
          </p:cNvSpPr>
          <p:nvPr>
            <p:ph type="body" sz="half" idx="16"/>
          </p:nvPr>
        </p:nvSpPr>
        <p:spPr>
          <a:xfrm>
            <a:off x="7441290" y="5243666"/>
            <a:ext cx="5189287" cy="4695397"/>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14" name="Text Placeholder 4"/>
          <p:cNvSpPr>
            <a:spLocks noGrp="1"/>
          </p:cNvSpPr>
          <p:nvPr>
            <p:ph type="body" sz="quarter" idx="13"/>
          </p:nvPr>
        </p:nvSpPr>
        <p:spPr>
          <a:xfrm>
            <a:off x="13007206" y="4293366"/>
            <a:ext cx="5187178" cy="950299"/>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20" name="Text Placeholder 3"/>
          <p:cNvSpPr>
            <a:spLocks noGrp="1"/>
          </p:cNvSpPr>
          <p:nvPr>
            <p:ph type="body" sz="half" idx="17"/>
          </p:nvPr>
        </p:nvSpPr>
        <p:spPr>
          <a:xfrm>
            <a:off x="13007526" y="5243664"/>
            <a:ext cx="5186858" cy="4695397"/>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cxnSp>
        <p:nvCxnSpPr>
          <p:cNvPr id="17" name="Straight Connector 16"/>
          <p:cNvCxnSpPr/>
          <p:nvPr/>
        </p:nvCxnSpPr>
        <p:spPr>
          <a:xfrm>
            <a:off x="7261965" y="4237516"/>
            <a:ext cx="0" cy="57593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816365" y="4237516"/>
            <a:ext cx="0" cy="57593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E554163-E499-41D5-8F50-1FAA2D4CE553}" type="datetime1">
              <a:rPr lang="en-US" smtClean="0"/>
              <a:t>7/30/2023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1269685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904472" y="1605651"/>
            <a:ext cx="14553144" cy="1165836"/>
          </a:xfrm>
        </p:spPr>
        <p:txBody>
          <a:bodyPr/>
          <a:lstStyle>
            <a:lvl1pPr>
              <a:defRPr sz="5936"/>
            </a:lvl1pPr>
          </a:lstStyle>
          <a:p>
            <a:r>
              <a:rPr lang="en-US"/>
              <a:t>Click to edit Master title style</a:t>
            </a:r>
            <a:endParaRPr lang="en-US" dirty="0"/>
          </a:p>
        </p:txBody>
      </p:sp>
      <p:sp>
        <p:nvSpPr>
          <p:cNvPr id="3" name="Text Placeholder 2"/>
          <p:cNvSpPr>
            <a:spLocks noGrp="1"/>
          </p:cNvSpPr>
          <p:nvPr>
            <p:ph type="body" idx="1"/>
          </p:nvPr>
        </p:nvSpPr>
        <p:spPr>
          <a:xfrm>
            <a:off x="1904471" y="7474995"/>
            <a:ext cx="5030045" cy="950299"/>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19" name="Picture Placeholder 2"/>
          <p:cNvSpPr>
            <a:spLocks noGrp="1" noChangeAspect="1"/>
          </p:cNvSpPr>
          <p:nvPr>
            <p:ph type="pic" idx="15"/>
          </p:nvPr>
        </p:nvSpPr>
        <p:spPr>
          <a:xfrm>
            <a:off x="2200622" y="4293364"/>
            <a:ext cx="4437746" cy="26245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a:t>Click icon to add picture</a:t>
            </a:r>
            <a:endParaRPr lang="en-US" dirty="0"/>
          </a:p>
        </p:txBody>
      </p:sp>
      <p:sp>
        <p:nvSpPr>
          <p:cNvPr id="22" name="Text Placeholder 3"/>
          <p:cNvSpPr>
            <a:spLocks noGrp="1"/>
          </p:cNvSpPr>
          <p:nvPr>
            <p:ph type="body" sz="half" idx="18"/>
          </p:nvPr>
        </p:nvSpPr>
        <p:spPr>
          <a:xfrm>
            <a:off x="1904471" y="8425294"/>
            <a:ext cx="5030045" cy="1513771"/>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Text Placeholder 4"/>
          <p:cNvSpPr>
            <a:spLocks noGrp="1"/>
          </p:cNvSpPr>
          <p:nvPr>
            <p:ph type="body" sz="quarter" idx="3"/>
          </p:nvPr>
        </p:nvSpPr>
        <p:spPr>
          <a:xfrm>
            <a:off x="7533868" y="7474997"/>
            <a:ext cx="5030045" cy="950300"/>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41" name="Picture Placeholder 2"/>
          <p:cNvSpPr>
            <a:spLocks noGrp="1" noChangeAspect="1"/>
          </p:cNvSpPr>
          <p:nvPr>
            <p:ph type="pic" idx="21"/>
          </p:nvPr>
        </p:nvSpPr>
        <p:spPr>
          <a:xfrm>
            <a:off x="7830017" y="4293364"/>
            <a:ext cx="4437748" cy="26245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a:t>Click icon to add picture</a:t>
            </a:r>
            <a:endParaRPr lang="en-US" dirty="0"/>
          </a:p>
        </p:txBody>
      </p:sp>
      <p:sp>
        <p:nvSpPr>
          <p:cNvPr id="23" name="Text Placeholder 3"/>
          <p:cNvSpPr>
            <a:spLocks noGrp="1"/>
          </p:cNvSpPr>
          <p:nvPr>
            <p:ph type="body" sz="half" idx="19"/>
          </p:nvPr>
        </p:nvSpPr>
        <p:spPr>
          <a:xfrm>
            <a:off x="7536023" y="8425293"/>
            <a:ext cx="5030045" cy="1513771"/>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14" name="Text Placeholder 4"/>
          <p:cNvSpPr>
            <a:spLocks noGrp="1"/>
          </p:cNvSpPr>
          <p:nvPr>
            <p:ph type="body" sz="quarter" idx="13"/>
          </p:nvPr>
        </p:nvSpPr>
        <p:spPr>
          <a:xfrm>
            <a:off x="13163264" y="7474997"/>
            <a:ext cx="5031129" cy="950299"/>
          </a:xfrm>
        </p:spPr>
        <p:txBody>
          <a:bodyPr anchor="b">
            <a:noAutofit/>
          </a:bodyPr>
          <a:lstStyle>
            <a:lvl1pPr marL="0" indent="0">
              <a:buNone/>
              <a:defRPr sz="3958" b="0">
                <a:solidFill>
                  <a:schemeClr val="accent1">
                    <a:lumMod val="60000"/>
                    <a:lumOff val="40000"/>
                  </a:schemeClr>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42" name="Picture Placeholder 2"/>
          <p:cNvSpPr>
            <a:spLocks noGrp="1" noChangeAspect="1"/>
          </p:cNvSpPr>
          <p:nvPr>
            <p:ph type="pic" idx="22"/>
          </p:nvPr>
        </p:nvSpPr>
        <p:spPr>
          <a:xfrm>
            <a:off x="13460498" y="4293364"/>
            <a:ext cx="4437746" cy="26245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r>
              <a:rPr lang="en-US"/>
              <a:t>Click icon to add picture</a:t>
            </a:r>
            <a:endParaRPr lang="en-US" dirty="0"/>
          </a:p>
        </p:txBody>
      </p:sp>
      <p:sp>
        <p:nvSpPr>
          <p:cNvPr id="24" name="Text Placeholder 3"/>
          <p:cNvSpPr>
            <a:spLocks noGrp="1"/>
          </p:cNvSpPr>
          <p:nvPr>
            <p:ph type="body" sz="half" idx="20"/>
          </p:nvPr>
        </p:nvSpPr>
        <p:spPr>
          <a:xfrm>
            <a:off x="13163263" y="8425291"/>
            <a:ext cx="5031130" cy="1513771"/>
          </a:xfrm>
        </p:spPr>
        <p:txBody>
          <a:bodyPr anchor="t">
            <a:normAutofit/>
          </a:bodyPr>
          <a:lstStyle>
            <a:lvl1pPr marL="0" indent="0">
              <a:buNone/>
              <a:defRPr sz="2309"/>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cxnSp>
        <p:nvCxnSpPr>
          <p:cNvPr id="43" name="Straight Connector 42"/>
          <p:cNvCxnSpPr/>
          <p:nvPr/>
        </p:nvCxnSpPr>
        <p:spPr>
          <a:xfrm>
            <a:off x="7265032" y="4237516"/>
            <a:ext cx="0" cy="57593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2858251" y="4237516"/>
            <a:ext cx="0" cy="57593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E554163-E499-41D5-8F50-1FAA2D4CE553}" type="datetime1">
              <a:rPr lang="en-US" smtClean="0"/>
              <a:t>7/30/2023</a:t>
            </a:fld>
            <a:endParaRPr lang="en-US"/>
          </a:p>
        </p:txBody>
      </p:sp>
      <p:sp>
        <p:nvSpPr>
          <p:cNvPr id="8" name="Footer Placeholder 7"/>
          <p:cNvSpPr>
            <a:spLocks noGrp="1"/>
          </p:cNvSpPr>
          <p:nvPr>
            <p:ph type="ftr" sz="quarter" idx="11"/>
          </p:nvPr>
        </p:nvSpPr>
        <p:spPr>
          <a:xfrm>
            <a:off x="925249" y="10540615"/>
            <a:ext cx="6009269" cy="502639"/>
          </a:xfrm>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508753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4472" y="1605651"/>
            <a:ext cx="14553144" cy="1165836"/>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904472" y="4293364"/>
            <a:ext cx="14553144" cy="5633732"/>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636334" y="10540615"/>
            <a:ext cx="1633456" cy="502636"/>
          </a:xfrm>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2165995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20104100" cy="1130935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14156695" y="2108287"/>
            <a:ext cx="2324974" cy="783077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904472" y="2108287"/>
            <a:ext cx="10315925" cy="7830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566526" y="10540615"/>
            <a:ext cx="1635989" cy="502636"/>
          </a:xfrm>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7672974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7/30/2023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80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904472" y="4293364"/>
            <a:ext cx="14553144" cy="5633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47EF6-B94F-4512-9C58-7E342C55724C}"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5490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20104100" cy="1130935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2" y="4415635"/>
            <a:ext cx="7174659" cy="3766195"/>
          </a:xfrm>
        </p:spPr>
        <p:txBody>
          <a:bodyPr anchor="ctr"/>
          <a:lstStyle>
            <a:lvl1pPr algn="l">
              <a:defRPr sz="6596" b="0" cap="none"/>
            </a:lvl1pPr>
          </a:lstStyle>
          <a:p>
            <a:r>
              <a:rPr lang="en-US"/>
              <a:t>Click to edit Master title style</a:t>
            </a:r>
            <a:endParaRPr lang="en-US" dirty="0"/>
          </a:p>
        </p:txBody>
      </p:sp>
      <p:sp>
        <p:nvSpPr>
          <p:cNvPr id="3" name="Text Placeholder 2"/>
          <p:cNvSpPr>
            <a:spLocks noGrp="1"/>
          </p:cNvSpPr>
          <p:nvPr>
            <p:ph type="body" idx="1"/>
          </p:nvPr>
        </p:nvSpPr>
        <p:spPr>
          <a:xfrm>
            <a:off x="11370490" y="4415633"/>
            <a:ext cx="6196035" cy="3766195"/>
          </a:xfrm>
        </p:spPr>
        <p:txBody>
          <a:bodyPr anchor="ctr"/>
          <a:lstStyle>
            <a:lvl1pPr marL="0" indent="0" algn="l">
              <a:buNone/>
              <a:defRPr sz="3298" cap="all">
                <a:solidFill>
                  <a:schemeClr val="accent1">
                    <a:lumMod val="60000"/>
                    <a:lumOff val="40000"/>
                  </a:schemeClr>
                </a:solidFill>
              </a:defRPr>
            </a:lvl1pPr>
            <a:lvl2pPr marL="753923" indent="0">
              <a:buNone/>
              <a:defRPr sz="2968">
                <a:solidFill>
                  <a:schemeClr val="tx1">
                    <a:tint val="75000"/>
                  </a:schemeClr>
                </a:solidFill>
              </a:defRPr>
            </a:lvl2pPr>
            <a:lvl3pPr marL="1507846" indent="0">
              <a:buNone/>
              <a:defRPr sz="2638">
                <a:solidFill>
                  <a:schemeClr val="tx1">
                    <a:tint val="75000"/>
                  </a:schemeClr>
                </a:solidFill>
              </a:defRPr>
            </a:lvl3pPr>
            <a:lvl4pPr marL="2261768" indent="0">
              <a:buNone/>
              <a:defRPr sz="2309">
                <a:solidFill>
                  <a:schemeClr val="tx1">
                    <a:tint val="75000"/>
                  </a:schemeClr>
                </a:solidFill>
              </a:defRPr>
            </a:lvl4pPr>
            <a:lvl5pPr marL="3015691" indent="0">
              <a:buNone/>
              <a:defRPr sz="2309">
                <a:solidFill>
                  <a:schemeClr val="tx1">
                    <a:tint val="75000"/>
                  </a:schemeClr>
                </a:solidFill>
              </a:defRPr>
            </a:lvl5pPr>
            <a:lvl6pPr marL="3769614" indent="0">
              <a:buNone/>
              <a:defRPr sz="2309">
                <a:solidFill>
                  <a:schemeClr val="tx1">
                    <a:tint val="75000"/>
                  </a:schemeClr>
                </a:solidFill>
              </a:defRPr>
            </a:lvl6pPr>
            <a:lvl7pPr marL="4523537" indent="0">
              <a:buNone/>
              <a:defRPr sz="2309">
                <a:solidFill>
                  <a:schemeClr val="tx1">
                    <a:tint val="75000"/>
                  </a:schemeClr>
                </a:solidFill>
              </a:defRPr>
            </a:lvl7pPr>
            <a:lvl8pPr marL="5277460" indent="0">
              <a:buNone/>
              <a:defRPr sz="2309">
                <a:solidFill>
                  <a:schemeClr val="tx1">
                    <a:tint val="75000"/>
                  </a:schemeClr>
                </a:solidFill>
              </a:defRPr>
            </a:lvl8pPr>
            <a:lvl9pPr marL="6031382" indent="0">
              <a:buNone/>
              <a:defRPr sz="23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54163-E499-41D5-8F50-1FAA2D4CE553}" type="datetime1">
              <a:rPr lang="en-US" smtClean="0"/>
              <a:t>7/30/2023</a:t>
            </a:fld>
            <a:endParaRPr lang="en-US"/>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006898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04471" y="4293365"/>
            <a:ext cx="7956484" cy="56337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237908" y="4293364"/>
            <a:ext cx="7956486" cy="56337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54163-E499-41D5-8F50-1FAA2D4CE553}" type="datetime1">
              <a:rPr lang="en-US" smtClean="0"/>
              <a:t>7/30/2023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283595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904472" y="4293364"/>
            <a:ext cx="7956483" cy="950299"/>
          </a:xfrm>
        </p:spPr>
        <p:txBody>
          <a:bodyPr anchor="b">
            <a:noAutofit/>
          </a:bodyPr>
          <a:lstStyle>
            <a:lvl1pPr marL="0" indent="0">
              <a:buNone/>
              <a:defRPr sz="3958" b="0">
                <a:solidFill>
                  <a:schemeClr val="accent1"/>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4" name="Content Placeholder 3"/>
          <p:cNvSpPr>
            <a:spLocks noGrp="1"/>
          </p:cNvSpPr>
          <p:nvPr>
            <p:ph sz="half" idx="2"/>
          </p:nvPr>
        </p:nvSpPr>
        <p:spPr>
          <a:xfrm>
            <a:off x="1904471" y="5243664"/>
            <a:ext cx="7956484" cy="468343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37908" y="4293364"/>
            <a:ext cx="7956486" cy="950299"/>
          </a:xfrm>
        </p:spPr>
        <p:txBody>
          <a:bodyPr anchor="b">
            <a:noAutofit/>
          </a:bodyPr>
          <a:lstStyle>
            <a:lvl1pPr marL="0" indent="0">
              <a:buNone/>
              <a:defRPr sz="3958" b="0">
                <a:solidFill>
                  <a:schemeClr val="accent1"/>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6" name="Content Placeholder 5"/>
          <p:cNvSpPr>
            <a:spLocks noGrp="1"/>
          </p:cNvSpPr>
          <p:nvPr>
            <p:ph sz="quarter" idx="4"/>
          </p:nvPr>
        </p:nvSpPr>
        <p:spPr>
          <a:xfrm>
            <a:off x="10237908" y="5243664"/>
            <a:ext cx="7956486" cy="4683435"/>
          </a:xfrm>
        </p:spPr>
        <p:txBody>
          <a:bodyPr>
            <a:normAutofit/>
          </a:bodyPr>
          <a:lstStyle>
            <a:lvl1pPr>
              <a:defRPr sz="2968"/>
            </a:lvl1pPr>
            <a:lvl2pPr>
              <a:defRPr sz="2638"/>
            </a:lvl2pPr>
            <a:lvl3pPr>
              <a:defRPr sz="2309"/>
            </a:lvl3pPr>
            <a:lvl4pPr>
              <a:defRPr sz="1979"/>
            </a:lvl4pPr>
            <a:lvl5pPr>
              <a:defRPr sz="1979"/>
            </a:lvl5pPr>
            <a:lvl6pPr>
              <a:defRPr sz="1979"/>
            </a:lvl6pPr>
            <a:lvl7pPr>
              <a:defRPr sz="1979"/>
            </a:lvl7pPr>
            <a:lvl8pPr>
              <a:defRPr sz="1979"/>
            </a:lvl8pPr>
            <a:lvl9pPr>
              <a:defRPr sz="19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554163-E499-41D5-8F50-1FAA2D4CE553}" type="datetime1">
              <a:rPr lang="en-US" smtClean="0"/>
              <a:t>7/30/2023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7906276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904472" y="1605651"/>
            <a:ext cx="14447205" cy="1165836"/>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438757-EA7A-4743-A8F2-3F55C77A5702}" type="datetime1">
              <a:rPr lang="en-US" smtClean="0"/>
              <a:t>7/30/2023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845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F59CC-9188-4988-853A-E2BBAE29C452}" type="datetime1">
              <a:rPr lang="en-US" smtClean="0"/>
              <a:t>7/30/2023</a:t>
            </a:fld>
            <a:endParaRPr lang="en-US"/>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01280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20104100" cy="1130935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3" y="2136211"/>
            <a:ext cx="4605801" cy="2638848"/>
          </a:xfrm>
        </p:spPr>
        <p:txBody>
          <a:bodyPr anchor="b"/>
          <a:lstStyle>
            <a:lvl1pPr algn="l">
              <a:defRPr sz="3958" b="0"/>
            </a:lvl1pPr>
          </a:lstStyle>
          <a:p>
            <a:r>
              <a:rPr lang="en-US"/>
              <a:t>Click to edit Master title style</a:t>
            </a:r>
            <a:endParaRPr lang="en-US" dirty="0"/>
          </a:p>
        </p:txBody>
      </p:sp>
      <p:sp>
        <p:nvSpPr>
          <p:cNvPr id="3" name="Content Placeholder 2"/>
          <p:cNvSpPr>
            <a:spLocks noGrp="1"/>
          </p:cNvSpPr>
          <p:nvPr>
            <p:ph idx="1"/>
          </p:nvPr>
        </p:nvSpPr>
        <p:spPr>
          <a:xfrm>
            <a:off x="9532869" y="2387529"/>
            <a:ext cx="8558203" cy="75395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904471" y="5160415"/>
            <a:ext cx="4605801" cy="4775057"/>
          </a:xfrm>
        </p:spPr>
        <p:txBody>
          <a:bodyPr/>
          <a:lstStyle>
            <a:lvl1pPr marL="0" indent="0">
              <a:buNone/>
              <a:defRPr sz="230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Date Placeholder 4"/>
          <p:cNvSpPr>
            <a:spLocks noGrp="1"/>
          </p:cNvSpPr>
          <p:nvPr>
            <p:ph type="dt" sz="half" idx="10"/>
          </p:nvPr>
        </p:nvSpPr>
        <p:spPr/>
        <p:txBody>
          <a:bodyPr/>
          <a:lstStyle/>
          <a:p>
            <a:fld id="{1E554163-E499-41D5-8F50-1FAA2D4CE553}" type="datetime1">
              <a:rPr lang="en-US" smtClean="0"/>
              <a:t>7/30/2023</a:t>
            </a:fld>
            <a:endParaRPr lang="en-US"/>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5187057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20104100" cy="1130935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904473" y="2792433"/>
            <a:ext cx="6373445" cy="2862243"/>
          </a:xfrm>
        </p:spPr>
        <p:txBody>
          <a:bodyPr anchor="b">
            <a:normAutofit/>
          </a:bodyPr>
          <a:lstStyle>
            <a:lvl1pPr algn="l">
              <a:defRPr sz="593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97166" y="1884892"/>
            <a:ext cx="5321507" cy="7539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638"/>
            </a:lvl1pPr>
            <a:lvl2pPr marL="753923" indent="0">
              <a:buNone/>
              <a:defRPr sz="2638"/>
            </a:lvl2pPr>
            <a:lvl3pPr marL="1507846" indent="0">
              <a:buNone/>
              <a:defRPr sz="2638"/>
            </a:lvl3pPr>
            <a:lvl4pPr marL="2261768" indent="0">
              <a:buNone/>
              <a:defRPr sz="2638"/>
            </a:lvl4pPr>
            <a:lvl5pPr marL="3015691" indent="0">
              <a:buNone/>
              <a:defRPr sz="2638"/>
            </a:lvl5pPr>
            <a:lvl6pPr marL="3769614" indent="0">
              <a:buNone/>
              <a:defRPr sz="2638"/>
            </a:lvl6pPr>
            <a:lvl7pPr marL="4523537" indent="0">
              <a:buNone/>
              <a:defRPr sz="2638"/>
            </a:lvl7pPr>
            <a:lvl8pPr marL="5277460" indent="0">
              <a:buNone/>
              <a:defRPr sz="2638"/>
            </a:lvl8pPr>
            <a:lvl9pPr marL="6031382" indent="0">
              <a:buNone/>
              <a:defRPr sz="2638"/>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904471" y="6031653"/>
            <a:ext cx="6363680" cy="2261870"/>
          </a:xfrm>
        </p:spPr>
        <p:txBody>
          <a:bodyPr>
            <a:normAutofit/>
          </a:bodyPr>
          <a:lstStyle>
            <a:lvl1pPr marL="0" indent="0">
              <a:buNone/>
              <a:defRPr sz="2309">
                <a:solidFill>
                  <a:schemeClr val="accent1">
                    <a:lumMod val="60000"/>
                    <a:lumOff val="40000"/>
                  </a:schemeClr>
                </a:solidFill>
              </a:defRPr>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Date Placeholder 4"/>
          <p:cNvSpPr>
            <a:spLocks noGrp="1"/>
          </p:cNvSpPr>
          <p:nvPr>
            <p:ph type="dt" sz="half" idx="10"/>
          </p:nvPr>
        </p:nvSpPr>
        <p:spPr/>
        <p:txBody>
          <a:bodyPr/>
          <a:lstStyle/>
          <a:p>
            <a:fld id="{1E554163-E499-41D5-8F50-1FAA2D4CE553}" type="datetime1">
              <a:rPr lang="en-US" smtClean="0"/>
              <a:t>7/30/2023</a:t>
            </a:fld>
            <a:endParaRPr lang="en-US"/>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716778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20104100" cy="1130935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904472" y="1605651"/>
            <a:ext cx="14447205" cy="116583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904472" y="4293364"/>
            <a:ext cx="14447205" cy="56337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566526" y="10540615"/>
            <a:ext cx="1633456" cy="502636"/>
          </a:xfrm>
          <a:prstGeom prst="rect">
            <a:avLst/>
          </a:prstGeom>
        </p:spPr>
        <p:txBody>
          <a:bodyPr vert="horz" lIns="91440" tIns="45720" rIns="91440" bIns="45720" rtlCol="0" anchor="ctr"/>
          <a:lstStyle>
            <a:lvl1pPr algn="r">
              <a:defRPr sz="1649" b="1" i="0">
                <a:solidFill>
                  <a:schemeClr val="accent1"/>
                </a:solidFill>
              </a:defRPr>
            </a:lvl1pPr>
          </a:lstStyle>
          <a:p>
            <a:fld id="{1E554163-E499-41D5-8F50-1FAA2D4CE553}" type="datetime1">
              <a:rPr lang="en-US" smtClean="0"/>
              <a:t>7/30/2023</a:t>
            </a:fld>
            <a:endParaRPr lang="en-US"/>
          </a:p>
        </p:txBody>
      </p:sp>
      <p:sp>
        <p:nvSpPr>
          <p:cNvPr id="5" name="Footer Placeholder 4"/>
          <p:cNvSpPr>
            <a:spLocks noGrp="1"/>
          </p:cNvSpPr>
          <p:nvPr>
            <p:ph type="ftr" sz="quarter" idx="3"/>
          </p:nvPr>
        </p:nvSpPr>
        <p:spPr>
          <a:xfrm>
            <a:off x="925248" y="10540615"/>
            <a:ext cx="6364641" cy="502639"/>
          </a:xfrm>
          <a:prstGeom prst="rect">
            <a:avLst/>
          </a:prstGeom>
        </p:spPr>
        <p:txBody>
          <a:bodyPr vert="horz" lIns="91440" tIns="45720" rIns="91440" bIns="45720" rtlCol="0" anchor="ctr"/>
          <a:lstStyle>
            <a:lvl1pPr algn="l">
              <a:defRPr sz="1649" b="1" i="0">
                <a:solidFill>
                  <a:schemeClr val="accent1"/>
                </a:solidFill>
              </a:defRPr>
            </a:lvl1pPr>
          </a:lstStyle>
          <a:p>
            <a:endParaRPr lang="en-IN"/>
          </a:p>
        </p:txBody>
      </p:sp>
      <p:sp>
        <p:nvSpPr>
          <p:cNvPr id="21" name="Rectangle 20"/>
          <p:cNvSpPr/>
          <p:nvPr/>
        </p:nvSpPr>
        <p:spPr>
          <a:xfrm>
            <a:off x="17211517" y="0"/>
            <a:ext cx="1130856" cy="18848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7070908" y="487680"/>
            <a:ext cx="1382155" cy="1265973"/>
          </a:xfrm>
          <a:prstGeom prst="rect">
            <a:avLst/>
          </a:prstGeom>
        </p:spPr>
        <p:txBody>
          <a:bodyPr vert="horz" lIns="91440" tIns="45720" rIns="91440" bIns="45720" rtlCol="0" anchor="b"/>
          <a:lstStyle>
            <a:lvl1pPr algn="ctr">
              <a:defRPr sz="4617" b="0" i="0">
                <a:solidFill>
                  <a:schemeClr val="bg1"/>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153211310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Lst>
  <p:hf hdr="0" ftr="0" dt="0"/>
  <p:txStyles>
    <p:titleStyle>
      <a:lvl1pPr algn="l" defTabSz="753923" rtl="0" eaLnBrk="1" latinLnBrk="0" hangingPunct="1">
        <a:spcBef>
          <a:spcPct val="0"/>
        </a:spcBef>
        <a:buNone/>
        <a:defRPr sz="5936"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65442" indent="-565442" algn="l" defTabSz="753923" rtl="0" eaLnBrk="1" latinLnBrk="0" hangingPunct="1">
        <a:spcBef>
          <a:spcPts val="1649"/>
        </a:spcBef>
        <a:spcAft>
          <a:spcPts val="0"/>
        </a:spcAft>
        <a:buClr>
          <a:schemeClr val="accent1"/>
        </a:buClr>
        <a:buSzPct val="80000"/>
        <a:buFont typeface="Wingdings 3" charset="2"/>
        <a:buChar char=""/>
        <a:defRPr sz="2968" b="0" i="0" kern="1200">
          <a:solidFill>
            <a:schemeClr val="tx1">
              <a:lumMod val="75000"/>
              <a:lumOff val="25000"/>
            </a:schemeClr>
          </a:solidFill>
          <a:latin typeface="+mn-lt"/>
          <a:ea typeface="+mn-ea"/>
          <a:cs typeface="+mn-cs"/>
        </a:defRPr>
      </a:lvl1pPr>
      <a:lvl2pPr marL="1225125" indent="-471202" algn="l" defTabSz="753923" rtl="0" eaLnBrk="1" latinLnBrk="0" hangingPunct="1">
        <a:spcBef>
          <a:spcPts val="1649"/>
        </a:spcBef>
        <a:spcAft>
          <a:spcPts val="0"/>
        </a:spcAft>
        <a:buClr>
          <a:schemeClr val="accent1"/>
        </a:buClr>
        <a:buSzPct val="80000"/>
        <a:buFont typeface="Wingdings 3" charset="2"/>
        <a:buChar char=""/>
        <a:defRPr sz="2638" b="0" i="0" kern="1200">
          <a:solidFill>
            <a:schemeClr val="tx1">
              <a:lumMod val="75000"/>
              <a:lumOff val="25000"/>
            </a:schemeClr>
          </a:solidFill>
          <a:latin typeface="+mn-lt"/>
          <a:ea typeface="+mn-ea"/>
          <a:cs typeface="+mn-cs"/>
        </a:defRPr>
      </a:lvl2pPr>
      <a:lvl3pPr marL="1884807" indent="-376961" algn="l" defTabSz="753923" rtl="0" eaLnBrk="1" latinLnBrk="0" hangingPunct="1">
        <a:spcBef>
          <a:spcPts val="1649"/>
        </a:spcBef>
        <a:spcAft>
          <a:spcPts val="0"/>
        </a:spcAft>
        <a:buClr>
          <a:schemeClr val="accent1"/>
        </a:buClr>
        <a:buSzPct val="80000"/>
        <a:buFont typeface="Wingdings 3" charset="2"/>
        <a:buChar char=""/>
        <a:defRPr sz="2309" b="0" i="0" kern="1200">
          <a:solidFill>
            <a:schemeClr val="tx1">
              <a:lumMod val="75000"/>
              <a:lumOff val="25000"/>
            </a:schemeClr>
          </a:solidFill>
          <a:latin typeface="+mn-lt"/>
          <a:ea typeface="+mn-ea"/>
          <a:cs typeface="+mn-cs"/>
        </a:defRPr>
      </a:lvl3pPr>
      <a:lvl4pPr marL="2638730"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4pPr>
      <a:lvl5pPr marL="3392653"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5pPr>
      <a:lvl6pPr marL="4146575"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6pPr>
      <a:lvl7pPr marL="4900498"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7pPr>
      <a:lvl8pPr marL="5654421"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8pPr>
      <a:lvl9pPr marL="6408344" indent="-376961" algn="l" defTabSz="753923" rtl="0" eaLnBrk="1" latinLnBrk="0" hangingPunct="1">
        <a:spcBef>
          <a:spcPts val="1649"/>
        </a:spcBef>
        <a:spcAft>
          <a:spcPts val="0"/>
        </a:spcAft>
        <a:buClr>
          <a:schemeClr val="accent1"/>
        </a:buClr>
        <a:buSzPct val="80000"/>
        <a:buFont typeface="Wingdings 3" charset="2"/>
        <a:buChar char=""/>
        <a:defRPr sz="1979" b="0" i="0" kern="1200">
          <a:solidFill>
            <a:schemeClr val="tx1">
              <a:lumMod val="75000"/>
              <a:lumOff val="25000"/>
            </a:schemeClr>
          </a:solidFill>
          <a:latin typeface="+mn-lt"/>
          <a:ea typeface="+mn-ea"/>
          <a:cs typeface="+mn-cs"/>
        </a:defRPr>
      </a:lvl9pPr>
    </p:bodyStyle>
    <p:other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398466" y="2660629"/>
            <a:ext cx="19675479" cy="2074927"/>
          </a:xfrm>
          <a:prstGeom prst="rect">
            <a:avLst/>
          </a:prstGeom>
        </p:spPr>
        <p:txBody>
          <a:bodyPr vert="horz" wrap="square" lIns="0" tIns="0" rIns="0" bIns="0" rtlCol="0">
            <a:spAutoFit/>
          </a:bodyPr>
          <a:lstStyle/>
          <a:p>
            <a:pPr marL="12700">
              <a:lnSpc>
                <a:spcPct val="100000"/>
              </a:lnSpc>
            </a:pPr>
            <a:r>
              <a:rPr lang="en-US" sz="8000" b="1" spc="-570" dirty="0">
                <a:solidFill>
                  <a:schemeClr val="accent2">
                    <a:lumMod val="75000"/>
                  </a:schemeClr>
                </a:solidFill>
              </a:rPr>
              <a:t>WICCI Entrepreneurship Development council </a:t>
            </a:r>
            <a:endParaRPr sz="8000" b="1" dirty="0">
              <a:solidFill>
                <a:schemeClr val="accent2">
                  <a:lumMod val="75000"/>
                </a:schemeClr>
              </a:solidFill>
            </a:endParaRPr>
          </a:p>
          <a:p>
            <a:pPr marL="12700">
              <a:lnSpc>
                <a:spcPct val="100000"/>
              </a:lnSpc>
              <a:spcBef>
                <a:spcPts val="114"/>
              </a:spcBef>
              <a:tabLst>
                <a:tab pos="2653030" algn="l"/>
                <a:tab pos="6842125" algn="l"/>
              </a:tabLst>
            </a:pPr>
            <a:endParaRPr sz="5400" dirty="0">
              <a:latin typeface="Myriad Pro"/>
              <a:cs typeface="Myriad Pro"/>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t>1</a:t>
            </a:fld>
            <a:endParaRPr lang="en-US"/>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913" y="-888690"/>
            <a:ext cx="5284763" cy="3800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Manisha </a:t>
            </a:r>
            <a:r>
              <a:rPr lang="en-US" sz="6600" b="1" spc="-135" dirty="0" err="1">
                <a:solidFill>
                  <a:schemeClr val="accent2">
                    <a:lumMod val="75000"/>
                  </a:schemeClr>
                </a:solidFill>
              </a:rPr>
              <a:t>Thakar</a:t>
            </a:r>
            <a:r>
              <a:rPr lang="en-US" sz="6600" b="1" spc="-135" dirty="0">
                <a:solidFill>
                  <a:schemeClr val="accent2">
                    <a:lumMod val="75000"/>
                  </a:schemeClr>
                </a:solidFill>
              </a:rPr>
              <a:t>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10</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370975"/>
          </a:xfrm>
          <a:prstGeom prst="rect">
            <a:avLst/>
          </a:prstGeom>
        </p:spPr>
        <p:txBody>
          <a:bodyPr vert="horz" wrap="square" lIns="0" tIns="0" rIns="0" bIns="0" rtlCol="0">
            <a:spAutoFit/>
          </a:bodyPr>
          <a:lstStyle/>
          <a:p>
            <a:pPr algn="l"/>
            <a:endParaRPr lang="en-IN"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r>
              <a:rPr lang="en-US" sz="2200" b="1" i="0" u="none" strike="noStrike" baseline="0" dirty="0">
                <a:solidFill>
                  <a:srgbClr val="000000"/>
                </a:solidFill>
                <a:latin typeface="Arial" panose="020B0604020202020204" pitchFamily="34" charset="0"/>
              </a:rPr>
              <a:t>Ms. Manisha </a:t>
            </a:r>
            <a:r>
              <a:rPr lang="en-US" sz="2200" b="1" i="0" u="none" strike="noStrike" baseline="0" dirty="0" err="1">
                <a:solidFill>
                  <a:srgbClr val="000000"/>
                </a:solidFill>
                <a:latin typeface="Arial" panose="020B0604020202020204" pitchFamily="34" charset="0"/>
              </a:rPr>
              <a:t>Thaker</a:t>
            </a:r>
            <a:r>
              <a:rPr lang="en-US" sz="2200" b="1" i="0" u="none" strike="noStrike" baseline="0" dirty="0">
                <a:solidFill>
                  <a:srgbClr val="000000"/>
                </a:solidFill>
                <a:latin typeface="Arial" panose="020B0604020202020204" pitchFamily="34" charset="0"/>
              </a:rPr>
              <a:t>, Vice President </a:t>
            </a:r>
            <a:r>
              <a:rPr lang="en-US" sz="2200" b="1" i="0" u="none" strike="noStrike" baseline="0" dirty="0" err="1">
                <a:solidFill>
                  <a:srgbClr val="000000"/>
                </a:solidFill>
                <a:latin typeface="Arial" panose="020B0604020202020204" pitchFamily="34" charset="0"/>
              </a:rPr>
              <a:t>Trialliance</a:t>
            </a:r>
            <a:r>
              <a:rPr lang="en-US" sz="2200" b="1" i="0" u="none" strike="noStrike" baseline="0" dirty="0">
                <a:solidFill>
                  <a:srgbClr val="000000"/>
                </a:solidFill>
                <a:latin typeface="Arial" panose="020B0604020202020204" pitchFamily="34" charset="0"/>
              </a:rPr>
              <a:t> Global Solutions India Pvt ltd </a:t>
            </a:r>
            <a:r>
              <a:rPr lang="en-US" sz="2200" b="0" i="0" u="none" strike="noStrike" baseline="0" dirty="0">
                <a:solidFill>
                  <a:srgbClr val="000000"/>
                </a:solidFill>
                <a:latin typeface="Arial" panose="020B0604020202020204" pitchFamily="34" charset="0"/>
              </a:rPr>
              <a:t>Faculty for Exports and Imports </a:t>
            </a:r>
          </a:p>
          <a:p>
            <a:r>
              <a:rPr lang="en-US" sz="2200" spc="25" dirty="0">
                <a:solidFill>
                  <a:srgbClr val="000000"/>
                </a:solidFill>
                <a:latin typeface="Arial" panose="020B0604020202020204" pitchFamily="34" charset="0"/>
                <a:cs typeface="Garamond"/>
              </a:rPr>
              <a:t>She is a co-founder of Namaste India </a:t>
            </a:r>
            <a:r>
              <a:rPr lang="en-US" sz="2200" spc="25" dirty="0" err="1">
                <a:solidFill>
                  <a:srgbClr val="000000"/>
                </a:solidFill>
                <a:latin typeface="Arial" panose="020B0604020202020204" pitchFamily="34" charset="0"/>
                <a:cs typeface="Garamond"/>
              </a:rPr>
              <a:t>Exportors</a:t>
            </a:r>
            <a:r>
              <a:rPr lang="en-US" sz="2200" spc="25" dirty="0">
                <a:solidFill>
                  <a:srgbClr val="000000"/>
                </a:solidFill>
                <a:latin typeface="Arial" panose="020B0604020202020204" pitchFamily="34" charset="0"/>
                <a:cs typeface="Garamond"/>
              </a:rPr>
              <a:t>.</a:t>
            </a:r>
          </a:p>
          <a:p>
            <a:pPr algn="l"/>
            <a:endParaRPr lang="en-IN"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 20 +years in Logistics , Shipping and supply chain for General cargoes as well as odd dimensions cargoes. She is specialized in handling bulk , Breakbulk and Project Cargoes. </a:t>
            </a:r>
          </a:p>
          <a:p>
            <a:pPr algn="l"/>
            <a:endParaRPr lang="en-IN" sz="22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 Apart from her profession in logistics and supply chain , She is into teaching and knowledge sharing and has been a trainer/mentor and guest faculty to various associations </a:t>
            </a:r>
            <a:r>
              <a:rPr lang="en-US" sz="2200" b="0" i="0" u="none" strike="noStrike" baseline="0" dirty="0" err="1">
                <a:solidFill>
                  <a:srgbClr val="000000"/>
                </a:solidFill>
                <a:latin typeface="Arial" panose="020B0604020202020204" pitchFamily="34" charset="0"/>
              </a:rPr>
              <a:t>organisations</a:t>
            </a:r>
            <a:r>
              <a:rPr lang="en-US" sz="2200" b="0" i="0" u="none" strike="noStrike" baseline="0" dirty="0">
                <a:solidFill>
                  <a:srgbClr val="000000"/>
                </a:solidFill>
                <a:latin typeface="Arial" panose="020B0604020202020204" pitchFamily="34" charset="0"/>
              </a:rPr>
              <a:t> , institutes , universities , Ministries </a:t>
            </a:r>
            <a:r>
              <a:rPr lang="en-US" sz="2200" b="0" i="0" u="none" strike="noStrike" baseline="0" dirty="0" err="1">
                <a:solidFill>
                  <a:srgbClr val="000000"/>
                </a:solidFill>
                <a:latin typeface="Arial" panose="020B0604020202020204" pitchFamily="34" charset="0"/>
              </a:rPr>
              <a:t>etc</a:t>
            </a:r>
            <a:r>
              <a:rPr lang="en-US" sz="2200" b="0" i="0" u="none" strike="noStrike" baseline="0" dirty="0">
                <a:solidFill>
                  <a:srgbClr val="000000"/>
                </a:solidFill>
                <a:latin typeface="Arial" panose="020B0604020202020204" pitchFamily="34" charset="0"/>
              </a:rPr>
              <a:t> to share the rich practical experience on international flow of logistics and supply chain management and other related topics of exports/imports. She has conducted 350 +seminars / webinars/open programs and mentored 5500+ participants from new startups Companies , Entrepreneurs , corporates officials and senior management personals , SMEs , MSMEs sectors , management students on how to start export business from India and other subjects related to export/import shipping , logistics , documentations and process flow and the challenges for a complete supply chain process </a:t>
            </a:r>
            <a:endParaRPr lang="en-US" sz="2200" dirty="0">
              <a:solidFill>
                <a:srgbClr val="000000"/>
              </a:solidFill>
              <a:latin typeface="Arial" panose="020B0604020202020204" pitchFamily="34" charset="0"/>
            </a:endParaRPr>
          </a:p>
          <a:p>
            <a:r>
              <a:rPr lang="en-US" sz="2200" b="0" i="0" u="none" strike="noStrike" baseline="0" dirty="0">
                <a:solidFill>
                  <a:srgbClr val="000000"/>
                </a:solidFill>
                <a:latin typeface="Arial" panose="020B0604020202020204" pitchFamily="34" charset="0"/>
              </a:rPr>
              <a:t>Ms. Manisha </a:t>
            </a:r>
            <a:r>
              <a:rPr lang="en-US" sz="2200" b="0" i="0" u="none" strike="noStrike" baseline="0" dirty="0" err="1">
                <a:solidFill>
                  <a:srgbClr val="000000"/>
                </a:solidFill>
                <a:latin typeface="Arial" panose="020B0604020202020204" pitchFamily="34" charset="0"/>
              </a:rPr>
              <a:t>Thaker</a:t>
            </a:r>
            <a:r>
              <a:rPr lang="en-US" sz="2200" b="0" i="0" u="none" strike="noStrike" baseline="0" dirty="0">
                <a:solidFill>
                  <a:srgbClr val="000000"/>
                </a:solidFill>
                <a:latin typeface="Arial" panose="020B0604020202020204" pitchFamily="34" charset="0"/>
              </a:rPr>
              <a:t> has been felicitated and won many awards &amp; recognitions as Most Innovative company &amp; Outstanding Woman Professional in imparting knowledge of exports to aspirants. </a:t>
            </a:r>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AB91ABDF-58C6-391D-0D98-915B6E274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3426" y="3928745"/>
            <a:ext cx="5079224" cy="7047439"/>
          </a:xfrm>
          <a:prstGeom prst="rect">
            <a:avLst/>
          </a:prstGeom>
        </p:spPr>
      </p:pic>
    </p:spTree>
    <p:extLst>
      <p:ext uri="{BB962C8B-B14F-4D97-AF65-F5344CB8AC3E}">
        <p14:creationId xmlns:p14="http://schemas.microsoft.com/office/powerpoint/2010/main" val="17690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Hiral Shukla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11</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7" name="Picture 6">
            <a:extLst>
              <a:ext uri="{FF2B5EF4-FFF2-40B4-BE49-F238E27FC236}">
                <a16:creationId xmlns:a16="http://schemas.microsoft.com/office/drawing/2014/main" id="{6C2C573D-5424-FE7F-4BFA-DDDF2780E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2408" y="4005162"/>
            <a:ext cx="5493229" cy="7273558"/>
          </a:xfrm>
          <a:prstGeom prst="rect">
            <a:avLst/>
          </a:prstGeom>
        </p:spPr>
      </p:pic>
      <p:sp>
        <p:nvSpPr>
          <p:cNvPr id="14" name="TextBox 13">
            <a:extLst>
              <a:ext uri="{FF2B5EF4-FFF2-40B4-BE49-F238E27FC236}">
                <a16:creationId xmlns:a16="http://schemas.microsoft.com/office/drawing/2014/main" id="{1A342C77-970F-F778-DB80-2849363C02B6}"/>
              </a:ext>
            </a:extLst>
          </p:cNvPr>
          <p:cNvSpPr txBox="1"/>
          <p:nvPr/>
        </p:nvSpPr>
        <p:spPr>
          <a:xfrm>
            <a:off x="631825" y="3904193"/>
            <a:ext cx="10046970" cy="7971413"/>
          </a:xfrm>
          <a:prstGeom prst="rect">
            <a:avLst/>
          </a:prstGeom>
          <a:noFill/>
        </p:spPr>
        <p:txBody>
          <a:bodyPr wrap="square">
            <a:spAutoFit/>
          </a:bodyPr>
          <a:lstStyle/>
          <a:p>
            <a:pPr algn="l"/>
            <a:endParaRPr lang="en-IN" sz="1400" b="0" i="0" u="none" strike="noStrike" baseline="0" dirty="0">
              <a:solidFill>
                <a:srgbClr val="000000"/>
              </a:solidFill>
              <a:latin typeface="Arial" panose="020B0604020202020204" pitchFamily="34" charset="0"/>
            </a:endParaRPr>
          </a:p>
          <a:p>
            <a:r>
              <a:rPr lang="en-US" sz="1400" b="0" i="0" u="none" strike="noStrike" baseline="0" dirty="0">
                <a:solidFill>
                  <a:srgbClr val="000000"/>
                </a:solidFill>
                <a:latin typeface="Arial" panose="020B0604020202020204" pitchFamily="34" charset="0"/>
              </a:rPr>
              <a:t> </a:t>
            </a:r>
            <a:r>
              <a:rPr lang="en-US" sz="2400" b="0" i="0" u="none" strike="noStrike" baseline="0" dirty="0">
                <a:solidFill>
                  <a:srgbClr val="1A1A1A"/>
                </a:solidFill>
                <a:latin typeface="Arial" panose="020B0604020202020204" pitchFamily="34" charset="0"/>
              </a:rPr>
              <a:t>At  is founder of Hiral Shukla &amp; Associates, my purpose is to build trust in society and solve important financial and Taxation problems. </a:t>
            </a:r>
            <a:endParaRPr lang="en-US" sz="2400" dirty="0">
              <a:solidFill>
                <a:srgbClr val="1A1A1A"/>
              </a:solidFill>
              <a:latin typeface="Arial" panose="020B0604020202020204" pitchFamily="34" charset="0"/>
            </a:endParaRPr>
          </a:p>
          <a:p>
            <a:endParaRPr lang="en-US" sz="2400" dirty="0">
              <a:solidFill>
                <a:srgbClr val="1A1A1A"/>
              </a:solidFill>
              <a:latin typeface="Arial" panose="020B0604020202020204" pitchFamily="34" charset="0"/>
            </a:endParaRPr>
          </a:p>
          <a:p>
            <a:pPr algn="just"/>
            <a:r>
              <a:rPr lang="en-IN" sz="2400" b="1" i="0" u="none" strike="noStrike" baseline="0" dirty="0">
                <a:solidFill>
                  <a:srgbClr val="00519C"/>
                </a:solidFill>
                <a:latin typeface="Times New Roman" panose="02020603050405020304" pitchFamily="18" charset="0"/>
              </a:rPr>
              <a:t>Work Area: </a:t>
            </a:r>
            <a:endParaRPr lang="en-IN" sz="2400" b="0" i="0" u="none" strike="noStrike" baseline="0" dirty="0">
              <a:solidFill>
                <a:srgbClr val="00519C"/>
              </a:solidFill>
              <a:latin typeface="Times New Roman" panose="02020603050405020304" pitchFamily="18" charset="0"/>
            </a:endParaRP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Accounting Services (Tally Accounting)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Partnership registration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Company Formation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Trust and section 8 companies formation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GST Registration and GST Compliances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Income Tax Consultant(Tax Audit, Income Tax Return and other Advice)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Internal Audit and Statutory Audit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Business Consultancy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PAN and TAN Card Consulting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TDS Returns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MSME registration and other advisory for the same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HUF Formation </a:t>
            </a:r>
          </a:p>
          <a:p>
            <a:pPr algn="just"/>
            <a:r>
              <a:rPr lang="en-US" sz="2400" b="0" i="0" u="none" strike="noStrike" baseline="0" dirty="0">
                <a:solidFill>
                  <a:srgbClr val="1A1A1A"/>
                </a:solidFill>
                <a:latin typeface="Wingdings" panose="05000000000000000000" pitchFamily="2" charset="2"/>
              </a:rPr>
              <a:t> </a:t>
            </a:r>
            <a:r>
              <a:rPr lang="en-US" sz="2400" b="0" i="0" u="none" strike="noStrike" baseline="0" dirty="0">
                <a:solidFill>
                  <a:srgbClr val="1A1A1A"/>
                </a:solidFill>
                <a:latin typeface="Arial" panose="020B0604020202020204" pitchFamily="34" charset="0"/>
              </a:rPr>
              <a:t>Business loans and Housing loans services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Advice to start ups </a:t>
            </a:r>
          </a:p>
          <a:p>
            <a:pPr algn="just"/>
            <a:r>
              <a:rPr lang="en-IN" sz="2400" b="0" i="0" u="none" strike="noStrike" baseline="0" dirty="0">
                <a:solidFill>
                  <a:srgbClr val="1A1A1A"/>
                </a:solidFill>
                <a:latin typeface="Wingdings" panose="05000000000000000000" pitchFamily="2" charset="2"/>
              </a:rPr>
              <a:t> </a:t>
            </a:r>
            <a:r>
              <a:rPr lang="en-IN" sz="2400" b="0" i="0" u="none" strike="noStrike" baseline="0" dirty="0">
                <a:solidFill>
                  <a:srgbClr val="1A1A1A"/>
                </a:solidFill>
                <a:latin typeface="Arial" panose="020B0604020202020204" pitchFamily="34" charset="0"/>
              </a:rPr>
              <a:t>Digital Signature</a:t>
            </a:r>
          </a:p>
          <a:p>
            <a:endParaRPr lang="en-IN" dirty="0"/>
          </a:p>
        </p:txBody>
      </p:sp>
    </p:spTree>
    <p:extLst>
      <p:ext uri="{BB962C8B-B14F-4D97-AF65-F5344CB8AC3E}">
        <p14:creationId xmlns:p14="http://schemas.microsoft.com/office/powerpoint/2010/main" val="28356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356010" y="593876"/>
            <a:ext cx="1974809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Dr. Mangla Chouhan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12</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84E5BE69-3083-87EE-EFBA-07ABA629C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0650" y="4354586"/>
            <a:ext cx="5087493" cy="7239000"/>
          </a:xfrm>
          <a:prstGeom prst="rect">
            <a:avLst/>
          </a:prstGeom>
        </p:spPr>
      </p:pic>
      <p:sp>
        <p:nvSpPr>
          <p:cNvPr id="7" name="TextBox 6">
            <a:extLst>
              <a:ext uri="{FF2B5EF4-FFF2-40B4-BE49-F238E27FC236}">
                <a16:creationId xmlns:a16="http://schemas.microsoft.com/office/drawing/2014/main" id="{3E4D5635-0B2F-4934-10B9-4B54FF5C072D}"/>
              </a:ext>
            </a:extLst>
          </p:cNvPr>
          <p:cNvSpPr txBox="1"/>
          <p:nvPr/>
        </p:nvSpPr>
        <p:spPr>
          <a:xfrm>
            <a:off x="804862" y="4433148"/>
            <a:ext cx="10104120" cy="5709255"/>
          </a:xfrm>
          <a:prstGeom prst="rect">
            <a:avLst/>
          </a:prstGeom>
          <a:noFill/>
        </p:spPr>
        <p:txBody>
          <a:bodyPr wrap="square">
            <a:spAutoFit/>
          </a:bodyPr>
          <a:lstStyle/>
          <a:p>
            <a:pPr algn="l"/>
            <a:endParaRPr lang="en-IN" sz="1100" b="0" i="0" u="none" strike="noStrike" baseline="0" dirty="0">
              <a:solidFill>
                <a:srgbClr val="000000"/>
              </a:solidFill>
              <a:latin typeface="Times New Roman" panose="02020603050405020304" pitchFamily="18" charset="0"/>
            </a:endParaRPr>
          </a:p>
          <a:p>
            <a:r>
              <a:rPr lang="en-IN" sz="1100" b="0" i="0" u="none" strike="noStrike" baseline="0" dirty="0">
                <a:solidFill>
                  <a:srgbClr val="000000"/>
                </a:solidFill>
                <a:latin typeface="Times New Roman" panose="02020603050405020304" pitchFamily="18" charset="0"/>
              </a:rPr>
              <a:t> </a:t>
            </a:r>
            <a:r>
              <a:rPr lang="en-IN" sz="2400" b="1" i="0" u="none" strike="noStrike" baseline="0" dirty="0" err="1">
                <a:solidFill>
                  <a:srgbClr val="000000"/>
                </a:solidFill>
                <a:latin typeface="Times New Roman" panose="02020603050405020304" pitchFamily="18" charset="0"/>
              </a:rPr>
              <a:t>Dr.</a:t>
            </a:r>
            <a:r>
              <a:rPr lang="en-IN" sz="2400" b="1" i="0" u="none" strike="noStrike" baseline="0" dirty="0">
                <a:solidFill>
                  <a:srgbClr val="000000"/>
                </a:solidFill>
                <a:latin typeface="Times New Roman" panose="02020603050405020304" pitchFamily="18" charset="0"/>
              </a:rPr>
              <a:t> Mangla Chouhan</a:t>
            </a:r>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CEO &amp; Founder </a:t>
            </a:r>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Midas Consultancy</a:t>
            </a:r>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Ph.D. ( Management)</a:t>
            </a:r>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Entrepreneur, Academician, Writer, Motivational Speaker, Researcher ,Mentor, Social Worker</a:t>
            </a:r>
          </a:p>
          <a:p>
            <a:endParaRPr lang="en-IN" sz="2400" b="1"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Key Research Area:</a:t>
            </a:r>
            <a:endParaRPr lang="en-IN" sz="2400" b="0" i="0" u="none" strike="noStrike" baseline="0" dirty="0">
              <a:solidFill>
                <a:srgbClr val="000000"/>
              </a:solidFill>
              <a:latin typeface="Times New Roman" panose="02020603050405020304" pitchFamily="18" charset="0"/>
            </a:endParaRPr>
          </a:p>
          <a:p>
            <a:pPr marL="342900" indent="-342900">
              <a:buFont typeface="Wingdings" panose="05000000000000000000" pitchFamily="2" charset="2"/>
              <a:buChar char="§"/>
            </a:pPr>
            <a:r>
              <a:rPr lang="en-IN" sz="2400" b="0" i="0" u="none" strike="noStrike" baseline="0" dirty="0">
                <a:solidFill>
                  <a:srgbClr val="000000"/>
                </a:solidFill>
                <a:latin typeface="Times New Roman" panose="02020603050405020304" pitchFamily="18" charset="0"/>
              </a:rPr>
              <a:t>Public Policy and Management  </a:t>
            </a:r>
          </a:p>
          <a:p>
            <a:pPr marL="342900" indent="-342900">
              <a:buFont typeface="Wingdings" panose="05000000000000000000" pitchFamily="2" charset="2"/>
              <a:buChar char="§"/>
            </a:pPr>
            <a:r>
              <a:rPr lang="en-IN" sz="2400" b="0" i="0" u="none" strike="noStrike" baseline="0" dirty="0">
                <a:solidFill>
                  <a:srgbClr val="000000"/>
                </a:solidFill>
                <a:latin typeface="Times New Roman" panose="02020603050405020304" pitchFamily="18" charset="0"/>
              </a:rPr>
              <a:t>Her research basically based on rural areas and on women grievances.</a:t>
            </a:r>
          </a:p>
          <a:p>
            <a:pPr marL="342900" indent="-342900">
              <a:buFont typeface="Wingdings" panose="05000000000000000000" pitchFamily="2" charset="2"/>
              <a:buChar char="§"/>
            </a:pPr>
            <a:r>
              <a:rPr lang="en-IN" sz="2400" b="0" i="0" u="none" strike="noStrike" baseline="0" dirty="0">
                <a:solidFill>
                  <a:srgbClr val="000000"/>
                </a:solidFill>
                <a:latin typeface="Times New Roman" panose="02020603050405020304" pitchFamily="18" charset="0"/>
              </a:rPr>
              <a:t>She mainly works on emancipation of women in the various strata of society.</a:t>
            </a:r>
          </a:p>
          <a:p>
            <a:pPr marL="342900" indent="-342900">
              <a:buFont typeface="Wingdings" panose="05000000000000000000" pitchFamily="2" charset="2"/>
              <a:buChar char="§"/>
            </a:pPr>
            <a:r>
              <a:rPr lang="en-IN" sz="2400" b="0" i="0" u="none" strike="noStrike" baseline="0" dirty="0">
                <a:solidFill>
                  <a:srgbClr val="000000"/>
                </a:solidFill>
                <a:latin typeface="Times New Roman" panose="02020603050405020304" pitchFamily="18" charset="0"/>
              </a:rPr>
              <a:t>Attended various SWAGAT (State Wide </a:t>
            </a:r>
            <a:r>
              <a:rPr lang="en-IN" sz="2400" b="0" i="0" u="none" strike="noStrike" baseline="0" dirty="0" err="1">
                <a:solidFill>
                  <a:srgbClr val="000000"/>
                </a:solidFill>
                <a:latin typeface="Times New Roman" panose="02020603050405020304" pitchFamily="18" charset="0"/>
              </a:rPr>
              <a:t>Attentionon</a:t>
            </a:r>
            <a:r>
              <a:rPr lang="en-IN" sz="2400" b="0" i="0" u="none" strike="noStrike" baseline="0" dirty="0">
                <a:solidFill>
                  <a:srgbClr val="000000"/>
                </a:solidFill>
                <a:latin typeface="Times New Roman" panose="02020603050405020304" pitchFamily="18" charset="0"/>
              </a:rPr>
              <a:t> Grievances by Application of  technology.</a:t>
            </a:r>
          </a:p>
          <a:p>
            <a:endParaRPr lang="en-IN" sz="2400" b="0" i="0" u="none" strike="noStrike" baseline="0" dirty="0">
              <a:solidFill>
                <a:srgbClr val="000000"/>
              </a:solidFill>
              <a:latin typeface="Times New Roman" panose="02020603050405020304" pitchFamily="18" charset="0"/>
            </a:endParaRPr>
          </a:p>
          <a:p>
            <a:endParaRPr lang="en-IN" dirty="0"/>
          </a:p>
        </p:txBody>
      </p:sp>
    </p:spTree>
    <p:extLst>
      <p:ext uri="{BB962C8B-B14F-4D97-AF65-F5344CB8AC3E}">
        <p14:creationId xmlns:p14="http://schemas.microsoft.com/office/powerpoint/2010/main" val="21276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586398" y="4041632"/>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Vani Mehta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13</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442952" y="4344670"/>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E019B7BF-CAB4-7F95-4D83-669495114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774" y="4154519"/>
            <a:ext cx="5037290" cy="6780038"/>
          </a:xfrm>
          <a:prstGeom prst="rect">
            <a:avLst/>
          </a:prstGeom>
        </p:spPr>
      </p:pic>
      <p:sp>
        <p:nvSpPr>
          <p:cNvPr id="6" name="TextBox 5">
            <a:extLst>
              <a:ext uri="{FF2B5EF4-FFF2-40B4-BE49-F238E27FC236}">
                <a16:creationId xmlns:a16="http://schemas.microsoft.com/office/drawing/2014/main" id="{58D17D65-D8AF-567B-8EAB-59C1BD1AAC93}"/>
              </a:ext>
            </a:extLst>
          </p:cNvPr>
          <p:cNvSpPr txBox="1"/>
          <p:nvPr/>
        </p:nvSpPr>
        <p:spPr>
          <a:xfrm>
            <a:off x="559999" y="3921761"/>
            <a:ext cx="12201032" cy="7535717"/>
          </a:xfrm>
          <a:prstGeom prst="rect">
            <a:avLst/>
          </a:prstGeom>
          <a:noFill/>
        </p:spPr>
        <p:txBody>
          <a:bodyPr wrap="square">
            <a:spAutoFit/>
          </a:bodyPr>
          <a:lstStyle/>
          <a:p>
            <a:pPr marL="457200">
              <a:lnSpc>
                <a:spcPct val="150000"/>
              </a:lnSpc>
              <a:spcAft>
                <a:spcPts val="800"/>
              </a:spcAft>
            </a:pPr>
            <a:r>
              <a:rPr lang="en-I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Vani Mehta, Founder and ISO Consulting Director at </a:t>
            </a:r>
            <a:r>
              <a:rPr lang="en-IN"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Bizkey</a:t>
            </a:r>
            <a:r>
              <a:rPr lang="en-I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Consultancy (Ahmedabad ,Gujarat)</a:t>
            </a:r>
          </a:p>
          <a:p>
            <a:pPr marL="342900" lvl="0" indent="-342900">
              <a:lnSpc>
                <a:spcPct val="150000"/>
              </a:lnSpc>
              <a:buFont typeface="Symbol" panose="05050102010706020507" pitchFamily="18" charset="2"/>
              <a:buChar char=""/>
            </a:pPr>
            <a:r>
              <a:rPr lang="en-I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Having Lead Auditor in all standards like  ISO 9001/ISO 14001/ISO 45001/FSSC22000 V5/HACCP/GMP/ISO17025-2017(NABL) / Certified ZED Consultant  Also having Awareness of AS 9100 ,SA 8000 and ISO 20000 - 1:2018(ITMS),</a:t>
            </a:r>
            <a:endParaRPr lang="en-IN"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n-I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Awarded by Insight success magazine by Aspire media/ CED (The Centre for Entrepreneurship Development-Ahmedabad) , Women entrepreneur by INDIA 5000 ,The Aeonian-2021 and UK Consulting -ISO management Consultant -2023</a:t>
            </a:r>
            <a:endParaRPr lang="en-IN"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800100" indent="-342900">
              <a:lnSpc>
                <a:spcPct val="150000"/>
              </a:lnSpc>
              <a:spcAft>
                <a:spcPts val="800"/>
              </a:spcAft>
              <a:buFont typeface="Wingdings" panose="05000000000000000000" pitchFamily="2" charset="2"/>
              <a:buChar char="§"/>
            </a:pPr>
            <a:r>
              <a:rPr lang="en-I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Member of QCI(Quality Council of India) ,GCCI(Gujarat Chamber of commerce and Industry),AMA (Ahmedabad Management of Association)</a:t>
            </a:r>
            <a:endParaRPr lang="en-IN"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800100" indent="-342900">
              <a:lnSpc>
                <a:spcPct val="150000"/>
              </a:lnSpc>
              <a:spcAft>
                <a:spcPts val="800"/>
              </a:spcAft>
              <a:buFont typeface="Wingdings" panose="05000000000000000000" pitchFamily="2" charset="2"/>
              <a:buChar char="§"/>
            </a:pPr>
            <a:r>
              <a:rPr lang="en-IN" sz="2400" kern="0" dirty="0">
                <a:solidFill>
                  <a:srgbClr val="000000"/>
                </a:solidFill>
                <a:effectLst/>
                <a:latin typeface="Times New Roman" panose="02020603050405020304" pitchFamily="18" charset="0"/>
                <a:ea typeface="Calibri" panose="020F0502020204030204" pitchFamily="34" charset="0"/>
              </a:rPr>
              <a:t>“</a:t>
            </a:r>
            <a:r>
              <a:rPr lang="en-IN" sz="2400" kern="0" dirty="0" err="1">
                <a:solidFill>
                  <a:srgbClr val="000000"/>
                </a:solidFill>
                <a:effectLst/>
                <a:latin typeface="Times New Roman" panose="02020603050405020304" pitchFamily="18" charset="0"/>
                <a:ea typeface="Calibri" panose="020F0502020204030204" pitchFamily="34" charset="0"/>
              </a:rPr>
              <a:t>BizKey</a:t>
            </a:r>
            <a:r>
              <a:rPr lang="en-IN" sz="2400" kern="0" dirty="0">
                <a:solidFill>
                  <a:srgbClr val="000000"/>
                </a:solidFill>
                <a:effectLst/>
                <a:latin typeface="Times New Roman" panose="02020603050405020304" pitchFamily="18" charset="0"/>
                <a:ea typeface="Calibri" panose="020F0502020204030204" pitchFamily="34" charset="0"/>
              </a:rPr>
              <a:t>” is actively involved in the training, consultancy, and implementation of ISO standards like ISO 9001, ISO 14001, ISO 45001, food safety standards (ISO 22000, HACCP, GMP.FSSC, BRC, SQF), and laboratory standards (ISO /IEC 17025</a:t>
            </a:r>
            <a:endParaRPr lang="en-IN"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301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err="1">
                <a:solidFill>
                  <a:schemeClr val="accent2">
                    <a:lumMod val="75000"/>
                  </a:schemeClr>
                </a:solidFill>
              </a:rPr>
              <a:t>Deeti</a:t>
            </a:r>
            <a:r>
              <a:rPr lang="en-US" sz="6600" b="1" spc="-135" dirty="0">
                <a:solidFill>
                  <a:schemeClr val="accent2">
                    <a:lumMod val="75000"/>
                  </a:schemeClr>
                </a:solidFill>
              </a:rPr>
              <a:t> Dave – Sate president -Gujarat</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14</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32C8DF8E-2FEF-3CF9-5F52-CBEEBAD80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1156" y="4443273"/>
            <a:ext cx="6177915" cy="6780037"/>
          </a:xfrm>
          <a:prstGeom prst="rect">
            <a:avLst/>
          </a:prstGeom>
        </p:spPr>
      </p:pic>
      <p:sp>
        <p:nvSpPr>
          <p:cNvPr id="14" name="TextBox 13">
            <a:extLst>
              <a:ext uri="{FF2B5EF4-FFF2-40B4-BE49-F238E27FC236}">
                <a16:creationId xmlns:a16="http://schemas.microsoft.com/office/drawing/2014/main" id="{16C2201E-D0A7-94C6-2A07-9769EAEB7DF4}"/>
              </a:ext>
            </a:extLst>
          </p:cNvPr>
          <p:cNvSpPr txBox="1"/>
          <p:nvPr/>
        </p:nvSpPr>
        <p:spPr>
          <a:xfrm>
            <a:off x="905516" y="4423569"/>
            <a:ext cx="11363312" cy="6001643"/>
          </a:xfrm>
          <a:prstGeom prst="rect">
            <a:avLst/>
          </a:prstGeom>
          <a:noFill/>
        </p:spPr>
        <p:txBody>
          <a:bodyPr wrap="square">
            <a:spAutoFit/>
          </a:bodyPr>
          <a:lstStyle/>
          <a:p>
            <a:pPr algn="l"/>
            <a:r>
              <a:rPr lang="en-US" sz="2400" b="0" i="0" u="none" strike="noStrike" baseline="0" dirty="0" err="1">
                <a:latin typeface="Calibri" panose="020F0502020204030204" pitchFamily="34" charset="0"/>
              </a:rPr>
              <a:t>Deeti</a:t>
            </a:r>
            <a:r>
              <a:rPr lang="en-US" sz="2400" b="0" i="0" u="none" strike="noStrike" baseline="0" dirty="0">
                <a:latin typeface="Calibri" panose="020F0502020204030204" pitchFamily="34" charset="0"/>
              </a:rPr>
              <a:t> Dave is a Founder at NX Smart Solutions, with keen interest and deep insights into consulting businesses to grow revenues, markets and scale up vertically and horizontally</a:t>
            </a:r>
          </a:p>
          <a:p>
            <a:pPr algn="l"/>
            <a:r>
              <a:rPr lang="en-US" sz="2400" b="0" i="0" u="none" strike="noStrike" baseline="0" dirty="0">
                <a:latin typeface="Calibri" panose="020F0502020204030204" pitchFamily="34" charset="0"/>
              </a:rPr>
              <a:t> </a:t>
            </a:r>
            <a:r>
              <a:rPr lang="en-US" sz="2400" b="0" i="0" u="none" strike="noStrike" baseline="0" dirty="0">
                <a:latin typeface="NotoSansSymbols"/>
              </a:rPr>
              <a:t>▪ </a:t>
            </a:r>
            <a:r>
              <a:rPr lang="en-US" sz="2400" b="0" i="0" u="none" strike="noStrike" baseline="0" dirty="0">
                <a:latin typeface="Calibri" panose="020F0502020204030204" pitchFamily="34" charset="0"/>
              </a:rPr>
              <a:t>Founder at Sports </a:t>
            </a:r>
            <a:r>
              <a:rPr lang="en-US" sz="2400" b="0" i="0" u="none" strike="noStrike" baseline="0" dirty="0" err="1">
                <a:latin typeface="Calibri" panose="020F0502020204030204" pitchFamily="34" charset="0"/>
              </a:rPr>
              <a:t>Republica</a:t>
            </a:r>
            <a:r>
              <a:rPr lang="en-US" sz="2400" b="0" i="0" u="none" strike="noStrike" baseline="0" dirty="0">
                <a:latin typeface="Calibri" panose="020F0502020204030204" pitchFamily="34" charset="0"/>
              </a:rPr>
              <a:t>, promoting sports internationally, organizing sports events,</a:t>
            </a:r>
          </a:p>
          <a:p>
            <a:pPr algn="l"/>
            <a:r>
              <a:rPr lang="en-US" sz="2400" b="0" i="0" u="none" strike="noStrike" baseline="0" dirty="0">
                <a:latin typeface="Calibri" panose="020F0502020204030204" pitchFamily="34" charset="0"/>
              </a:rPr>
              <a:t>working on community development through sports with multiple partners</a:t>
            </a:r>
          </a:p>
          <a:p>
            <a:pPr algn="l"/>
            <a:r>
              <a:rPr lang="en-IN" sz="2400" b="1" i="0" u="none" strike="noStrike" baseline="0" dirty="0">
                <a:latin typeface="Calibri-Bold"/>
              </a:rPr>
              <a:t>Professional Present:,</a:t>
            </a:r>
          </a:p>
          <a:p>
            <a:pPr algn="l"/>
            <a:r>
              <a:rPr lang="en-US" sz="2400" b="0" i="0" u="none" strike="noStrike" baseline="0" dirty="0">
                <a:latin typeface="ArialMT"/>
              </a:rPr>
              <a:t>▪ </a:t>
            </a:r>
            <a:r>
              <a:rPr lang="en-US" sz="2400" b="0" i="0" u="none" strike="noStrike" baseline="0" dirty="0">
                <a:latin typeface="Calibri" panose="020F0502020204030204" pitchFamily="34" charset="0"/>
              </a:rPr>
              <a:t>360 degree business consulting, from idea to product development, launch, go-to-market, growth consulting, funds raising, market expansion and penetration </a:t>
            </a:r>
          </a:p>
          <a:p>
            <a:pPr algn="l"/>
            <a:r>
              <a:rPr lang="en-US" sz="2400" b="0" i="0" u="none" strike="noStrike" baseline="0" dirty="0">
                <a:latin typeface="ArialMT"/>
              </a:rPr>
              <a:t>▪ </a:t>
            </a:r>
            <a:r>
              <a:rPr lang="en-US" sz="2400" b="0" i="0" u="none" strike="noStrike" baseline="0" dirty="0">
                <a:latin typeface="Calibri" panose="020F0502020204030204" pitchFamily="34" charset="0"/>
              </a:rPr>
              <a:t>Product management and outsource management consulting</a:t>
            </a:r>
          </a:p>
          <a:p>
            <a:pPr algn="l"/>
            <a:r>
              <a:rPr lang="en-IN" sz="2400" b="0" i="0" u="none" strike="noStrike" baseline="0" dirty="0">
                <a:latin typeface="ArialMT"/>
              </a:rPr>
              <a:t>▪ </a:t>
            </a:r>
            <a:r>
              <a:rPr lang="en-IN" sz="2400" b="0" i="0" u="none" strike="noStrike" baseline="0" dirty="0">
                <a:latin typeface="Calibri" panose="020F0502020204030204" pitchFamily="34" charset="0"/>
              </a:rPr>
              <a:t>Founder for NX Smart Solutions</a:t>
            </a:r>
          </a:p>
          <a:p>
            <a:pPr algn="l"/>
            <a:r>
              <a:rPr lang="en-US" sz="2400" b="0" i="0" u="none" strike="noStrike" baseline="0" dirty="0">
                <a:latin typeface="ArialMT"/>
              </a:rPr>
              <a:t>▪ </a:t>
            </a:r>
            <a:r>
              <a:rPr lang="en-US" sz="2400" b="0" i="0" u="none" strike="noStrike" baseline="0" dirty="0">
                <a:latin typeface="Calibri" panose="020F0502020204030204" pitchFamily="34" charset="0"/>
              </a:rPr>
              <a:t>Director at </a:t>
            </a:r>
            <a:r>
              <a:rPr lang="en-US" sz="2400" b="0" i="0" u="none" strike="noStrike" baseline="0" dirty="0" err="1">
                <a:latin typeface="Calibri" panose="020F0502020204030204" pitchFamily="34" charset="0"/>
              </a:rPr>
              <a:t>Sanah</a:t>
            </a:r>
            <a:r>
              <a:rPr lang="en-US" sz="2400" b="0" i="0" u="none" strike="noStrike" baseline="0" dirty="0">
                <a:latin typeface="Calibri" panose="020F0502020204030204" pitchFamily="34" charset="0"/>
              </a:rPr>
              <a:t> Group LLC</a:t>
            </a:r>
          </a:p>
          <a:p>
            <a:pPr algn="l"/>
            <a:r>
              <a:rPr lang="en-US" sz="2400" b="0" i="0" u="none" strike="noStrike" baseline="0" dirty="0">
                <a:latin typeface="ArialMT"/>
              </a:rPr>
              <a:t>▪ </a:t>
            </a:r>
            <a:r>
              <a:rPr lang="en-US" sz="2400" b="0" i="0" u="none" strike="noStrike" baseline="0" dirty="0">
                <a:latin typeface="Calibri" panose="020F0502020204030204" pitchFamily="34" charset="0"/>
              </a:rPr>
              <a:t>Advisor at </a:t>
            </a:r>
            <a:r>
              <a:rPr lang="en-US" sz="2400" b="0" i="0" u="none" strike="noStrike" baseline="0" dirty="0" err="1">
                <a:latin typeface="Calibri" panose="020F0502020204030204" pitchFamily="34" charset="0"/>
              </a:rPr>
              <a:t>Navinchandra</a:t>
            </a:r>
            <a:r>
              <a:rPr lang="en-US" sz="2400" b="0" i="0" u="none" strike="noStrike" baseline="0" dirty="0">
                <a:latin typeface="Calibri" panose="020F0502020204030204" pitchFamily="34" charset="0"/>
              </a:rPr>
              <a:t> Securities &amp; Insurance Pvt Ltd</a:t>
            </a:r>
          </a:p>
          <a:p>
            <a:pPr algn="l"/>
            <a:r>
              <a:rPr lang="en-IN" sz="2400" b="0" i="0" u="none" strike="noStrike" baseline="0" dirty="0">
                <a:latin typeface="ArialMT"/>
              </a:rPr>
              <a:t>▪ </a:t>
            </a:r>
            <a:r>
              <a:rPr lang="en-IN" sz="2400" b="0" i="0" u="none" strike="noStrike" baseline="0" dirty="0">
                <a:latin typeface="Calibri" panose="020F0502020204030204" pitchFamily="34" charset="0"/>
              </a:rPr>
              <a:t>Guest Faculty at Maharaja Ranjitsinh Design Institute (MRID), Maharaja Sayajirao</a:t>
            </a:r>
          </a:p>
          <a:p>
            <a:pPr algn="l"/>
            <a:r>
              <a:rPr lang="en-IN" sz="2400" b="0" i="0" u="none" strike="noStrike" baseline="0" dirty="0">
                <a:latin typeface="Calibri" panose="020F0502020204030204" pitchFamily="34" charset="0"/>
              </a:rPr>
              <a:t>University of Baroda</a:t>
            </a:r>
            <a:endParaRPr lang="en-US" sz="2400" b="0" i="0" u="none" strike="noStrike" baseline="0" dirty="0">
              <a:latin typeface="Calibri" panose="020F0502020204030204" pitchFamily="34" charset="0"/>
            </a:endParaRPr>
          </a:p>
          <a:p>
            <a:pPr algn="l"/>
            <a:r>
              <a:rPr lang="en-IN" sz="2400" b="1" i="0" u="none" strike="noStrike" baseline="0" dirty="0">
                <a:latin typeface="Calibri" panose="020F0502020204030204" pitchFamily="34" charset="0"/>
              </a:rPr>
              <a:t>Domain Expertise</a:t>
            </a:r>
          </a:p>
          <a:p>
            <a:pPr algn="l"/>
            <a:r>
              <a:rPr lang="en-IN" sz="2400" b="0" i="0" u="none" strike="noStrike" baseline="0" dirty="0">
                <a:latin typeface="ArialMT"/>
              </a:rPr>
              <a:t>▪ </a:t>
            </a:r>
            <a:r>
              <a:rPr lang="en-IN" sz="2400" b="0" i="0" u="none" strike="noStrike" baseline="0" dirty="0">
                <a:latin typeface="Calibri" panose="020F0502020204030204" pitchFamily="34" charset="0"/>
              </a:rPr>
              <a:t>Software &amp; Technology </a:t>
            </a:r>
            <a:r>
              <a:rPr lang="en-IN" sz="2400" b="0" i="0" u="none" strike="noStrike" baseline="0" dirty="0">
                <a:latin typeface="ArialMT"/>
              </a:rPr>
              <a:t>▪ </a:t>
            </a:r>
            <a:r>
              <a:rPr lang="en-IN" sz="2400" b="0" i="0" u="none" strike="noStrike" baseline="0" dirty="0">
                <a:latin typeface="Calibri" panose="020F0502020204030204" pitchFamily="34" charset="0"/>
              </a:rPr>
              <a:t>Healthcare </a:t>
            </a:r>
            <a:r>
              <a:rPr lang="en-IN" sz="2400" b="0" i="0" u="none" strike="noStrike" baseline="0" dirty="0">
                <a:latin typeface="ArialMT"/>
              </a:rPr>
              <a:t>▪ </a:t>
            </a:r>
            <a:r>
              <a:rPr lang="en-IN" sz="2400" b="0" i="0" u="none" strike="noStrike" baseline="0" dirty="0">
                <a:latin typeface="Calibri" panose="020F0502020204030204" pitchFamily="34" charset="0"/>
              </a:rPr>
              <a:t>Financial Exchanges &amp; Trading </a:t>
            </a:r>
            <a:r>
              <a:rPr lang="en-IN" sz="2400" b="0" i="0" u="none" strike="noStrike" baseline="0" dirty="0">
                <a:latin typeface="ArialMT"/>
              </a:rPr>
              <a:t>▪ </a:t>
            </a:r>
            <a:r>
              <a:rPr lang="en-IN" sz="2400" b="0" i="0" u="none" strike="noStrike" baseline="0" dirty="0">
                <a:latin typeface="Calibri" panose="020F0502020204030204" pitchFamily="34" charset="0"/>
              </a:rPr>
              <a:t>Mobile Games</a:t>
            </a:r>
          </a:p>
          <a:p>
            <a:pPr algn="l"/>
            <a:r>
              <a:rPr lang="en-IN" sz="2400" b="0" i="0" u="none" strike="noStrike" baseline="0" dirty="0">
                <a:latin typeface="ArialMT"/>
              </a:rPr>
              <a:t>▪ </a:t>
            </a:r>
            <a:r>
              <a:rPr lang="en-IN" sz="2400" b="0" i="0" u="none" strike="noStrike" baseline="0" dirty="0">
                <a:latin typeface="Calibri" panose="020F0502020204030204" pitchFamily="34" charset="0"/>
              </a:rPr>
              <a:t>E-Governance </a:t>
            </a:r>
            <a:r>
              <a:rPr lang="en-IN" sz="2400" b="0" i="0" u="none" strike="noStrike" baseline="0" dirty="0">
                <a:latin typeface="ArialMT"/>
              </a:rPr>
              <a:t>▪ </a:t>
            </a:r>
            <a:r>
              <a:rPr lang="en-IN" sz="2400" b="0" i="0" u="none" strike="noStrike" baseline="0" dirty="0">
                <a:latin typeface="Calibri" panose="020F0502020204030204" pitchFamily="34" charset="0"/>
              </a:rPr>
              <a:t>Health &amp; Fitness </a:t>
            </a:r>
            <a:r>
              <a:rPr lang="en-IN" sz="2400" b="0" i="0" u="none" strike="noStrike" baseline="0" dirty="0">
                <a:latin typeface="ArialMT"/>
              </a:rPr>
              <a:t>▪ </a:t>
            </a:r>
            <a:r>
              <a:rPr lang="en-IN" sz="2400" b="0" i="0" u="none" strike="noStrike" baseline="0" dirty="0">
                <a:latin typeface="Calibri" panose="020F0502020204030204" pitchFamily="34" charset="0"/>
              </a:rPr>
              <a:t>E-commerce </a:t>
            </a:r>
            <a:r>
              <a:rPr lang="en-IN" sz="2400" b="0" i="0" u="none" strike="noStrike" baseline="0" dirty="0">
                <a:latin typeface="ArialMT"/>
              </a:rPr>
              <a:t>▪ </a:t>
            </a:r>
            <a:r>
              <a:rPr lang="en-IN" sz="2400" b="0" i="0" u="none" strike="noStrike" baseline="0" dirty="0">
                <a:latin typeface="Calibri" panose="020F0502020204030204" pitchFamily="34" charset="0"/>
              </a:rPr>
              <a:t>Healthcare </a:t>
            </a:r>
            <a:r>
              <a:rPr lang="en-IN" sz="2400" b="0" i="0" u="none" strike="noStrike" baseline="0" dirty="0">
                <a:latin typeface="ArialMT"/>
              </a:rPr>
              <a:t>▪ </a:t>
            </a:r>
            <a:r>
              <a:rPr lang="en-IN" sz="2400" b="0" i="0" u="none" strike="noStrike" baseline="0" dirty="0">
                <a:latin typeface="Calibri" panose="020F0502020204030204" pitchFamily="34" charset="0"/>
              </a:rPr>
              <a:t>Entertainment News</a:t>
            </a:r>
            <a:endParaRPr lang="en-IN" sz="2400" dirty="0"/>
          </a:p>
        </p:txBody>
      </p:sp>
    </p:spTree>
    <p:extLst>
      <p:ext uri="{BB962C8B-B14F-4D97-AF65-F5344CB8AC3E}">
        <p14:creationId xmlns:p14="http://schemas.microsoft.com/office/powerpoint/2010/main" val="413282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err="1">
                <a:solidFill>
                  <a:schemeClr val="accent2">
                    <a:lumMod val="75000"/>
                  </a:schemeClr>
                </a:solidFill>
              </a:rPr>
              <a:t>Jalpan</a:t>
            </a:r>
            <a:r>
              <a:rPr lang="en-US" sz="6600" b="1" spc="-135" dirty="0">
                <a:solidFill>
                  <a:schemeClr val="accent2">
                    <a:lumMod val="75000"/>
                  </a:schemeClr>
                </a:solidFill>
              </a:rPr>
              <a:t> Lala – Vice President-Gujarat</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15</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4739759"/>
          </a:xfrm>
          <a:prstGeom prst="rect">
            <a:avLst/>
          </a:prstGeom>
        </p:spPr>
        <p:txBody>
          <a:bodyPr vert="horz" wrap="square" lIns="0" tIns="0" rIns="0" bIns="0" rtlCol="0">
            <a:spAutoFit/>
          </a:bodyPr>
          <a:lstStyle/>
          <a:p>
            <a:pPr marL="342900" lvl="0" indent="-342900" algn="l" latinLnBrk="0">
              <a:buFont typeface="Symbol" panose="05050102010706020507" pitchFamily="18" charset="2"/>
              <a:buChar char=""/>
              <a:tabLst>
                <a:tab pos="270510" algn="l"/>
              </a:tabLst>
            </a:pPr>
            <a:r>
              <a:rPr lang="en-US" sz="2800" kern="100" dirty="0" err="1">
                <a:effectLst/>
                <a:latin typeface="Calibri" panose="020F0502020204030204" pitchFamily="34" charset="0"/>
                <a:ea typeface="Times New Roman" panose="02020603050405020304" pitchFamily="18" charset="0"/>
              </a:rPr>
              <a:t>Jalpan</a:t>
            </a:r>
            <a:r>
              <a:rPr lang="en-US" sz="2800" kern="100" dirty="0">
                <a:effectLst/>
                <a:latin typeface="Calibri" panose="020F0502020204030204" pitchFamily="34" charset="0"/>
                <a:ea typeface="Times New Roman" panose="02020603050405020304" pitchFamily="18" charset="0"/>
              </a:rPr>
              <a:t> Lala is a Ahmedabad based consultant for Event management. Her wide network across the country helps in managing events with effective sponsorship. Her major activities are :</a:t>
            </a:r>
          </a:p>
          <a:p>
            <a:pPr marL="342900" lvl="0" indent="-342900" algn="l" latinLnBrk="0">
              <a:buFont typeface="Symbol" panose="05050102010706020507" pitchFamily="18" charset="2"/>
              <a:buChar char=""/>
              <a:tabLst>
                <a:tab pos="270510" algn="l"/>
              </a:tabLst>
            </a:pPr>
            <a:endParaRPr lang="en-US" sz="2800" kern="100" dirty="0">
              <a:effectLst/>
              <a:latin typeface="Calibri" panose="020F0502020204030204" pitchFamily="34" charset="0"/>
              <a:ea typeface="Times New Roman" panose="02020603050405020304" pitchFamily="18" charset="0"/>
            </a:endParaRPr>
          </a:p>
          <a:p>
            <a:pPr marL="342900" lvl="0" indent="-342900" algn="l" latinLnBrk="0">
              <a:buFont typeface="Symbol" panose="05050102010706020507" pitchFamily="18" charset="2"/>
              <a:buChar char=""/>
              <a:tabLst>
                <a:tab pos="270510" algn="l"/>
              </a:tabLst>
            </a:pPr>
            <a:r>
              <a:rPr lang="en-US" sz="2800" kern="100" dirty="0">
                <a:effectLst/>
                <a:latin typeface="Calibri" panose="020F0502020204030204" pitchFamily="34" charset="0"/>
                <a:ea typeface="Times New Roman" panose="02020603050405020304" pitchFamily="18" charset="0"/>
              </a:rPr>
              <a:t>Managing contact </a:t>
            </a:r>
            <a:r>
              <a:rPr lang="en-US" sz="2800" kern="100" dirty="0" err="1">
                <a:effectLst/>
                <a:latin typeface="Calibri" panose="020F0502020204030204" pitchFamily="34" charset="0"/>
                <a:ea typeface="Times New Roman" panose="02020603050405020304" pitchFamily="18" charset="0"/>
              </a:rPr>
              <a:t>centre</a:t>
            </a:r>
            <a:r>
              <a:rPr lang="en-US" sz="2800" kern="100" dirty="0">
                <a:effectLst/>
                <a:latin typeface="Calibri" panose="020F0502020204030204" pitchFamily="34" charset="0"/>
                <a:ea typeface="Times New Roman" panose="02020603050405020304" pitchFamily="18" charset="0"/>
              </a:rPr>
              <a:t> and Outsourced Business Processing (KPO – Knowledge Process Outsourcing) &amp; US Mortgage</a:t>
            </a:r>
            <a:endParaRPr lang="en-IN" sz="2800" kern="100" dirty="0">
              <a:effectLst/>
              <a:latin typeface="Times New Roman" panose="02020603050405020304" pitchFamily="18" charset="0"/>
              <a:ea typeface="Times New Roman" panose="02020603050405020304" pitchFamily="18" charset="0"/>
            </a:endParaRPr>
          </a:p>
          <a:p>
            <a:pPr marL="342900" lvl="0" indent="-342900" algn="l" latinLnBrk="0">
              <a:buFont typeface="Symbol" panose="05050102010706020507" pitchFamily="18" charset="2"/>
              <a:buChar char=""/>
              <a:tabLst>
                <a:tab pos="270510" algn="l"/>
              </a:tabLst>
            </a:pPr>
            <a:r>
              <a:rPr lang="en-US" sz="2800" kern="100" dirty="0">
                <a:effectLst/>
                <a:latin typeface="Calibri" panose="020F0502020204030204" pitchFamily="34" charset="0"/>
                <a:ea typeface="Times New Roman" panose="02020603050405020304" pitchFamily="18" charset="0"/>
              </a:rPr>
              <a:t>Claims Management, Business and Individual Verification services</a:t>
            </a:r>
            <a:endParaRPr lang="en-IN" sz="2800" kern="100" dirty="0">
              <a:effectLst/>
              <a:latin typeface="Times New Roman" panose="02020603050405020304" pitchFamily="18" charset="0"/>
              <a:ea typeface="Times New Roman" panose="02020603050405020304" pitchFamily="18" charset="0"/>
            </a:endParaRPr>
          </a:p>
          <a:p>
            <a:pPr marL="342900" lvl="0" indent="-342900" algn="l" latinLnBrk="0">
              <a:buFont typeface="Symbol" panose="05050102010706020507" pitchFamily="18" charset="2"/>
              <a:buChar char=""/>
              <a:tabLst>
                <a:tab pos="270510" algn="l"/>
              </a:tabLst>
            </a:pPr>
            <a:r>
              <a:rPr lang="en-US" sz="2800" kern="100" dirty="0">
                <a:effectLst/>
                <a:latin typeface="Calibri" panose="020F0502020204030204" pitchFamily="34" charset="0"/>
                <a:ea typeface="Times New Roman" panose="02020603050405020304" pitchFamily="18" charset="0"/>
              </a:rPr>
              <a:t>Sales &amp; Services of Computer Hardware (Kenya – Institutional and Government)</a:t>
            </a:r>
            <a:endParaRPr lang="en-IN" sz="2800" kern="100" dirty="0">
              <a:effectLst/>
              <a:latin typeface="Times New Roman" panose="02020603050405020304" pitchFamily="18" charset="0"/>
              <a:ea typeface="Times New Roman" panose="02020603050405020304" pitchFamily="18" charset="0"/>
            </a:endParaRPr>
          </a:p>
          <a:p>
            <a:pPr marL="342900" lvl="0" indent="-342900" algn="l" latinLnBrk="0">
              <a:buFont typeface="Symbol" panose="05050102010706020507" pitchFamily="18" charset="2"/>
              <a:buChar char=""/>
              <a:tabLst>
                <a:tab pos="270510" algn="l"/>
              </a:tabLst>
            </a:pPr>
            <a:r>
              <a:rPr lang="en-US" sz="2800" kern="100" dirty="0">
                <a:effectLst/>
                <a:latin typeface="Calibri" panose="020F0502020204030204" pitchFamily="34" charset="0"/>
                <a:ea typeface="Times New Roman" panose="02020603050405020304" pitchFamily="18" charset="0"/>
              </a:rPr>
              <a:t>Media Management, organizing Marketing Expositions and Fund Raising</a:t>
            </a:r>
            <a:endParaRPr lang="en-IN" sz="2800" kern="100" dirty="0">
              <a:effectLst/>
              <a:latin typeface="Times New Roman" panose="02020603050405020304" pitchFamily="18" charset="0"/>
              <a:ea typeface="Times New Roman" panose="02020603050405020304" pitchFamily="18" charset="0"/>
            </a:endParaRPr>
          </a:p>
          <a:p>
            <a:pPr marL="342900" lvl="0" indent="-342900" algn="l" latinLnBrk="0">
              <a:buFont typeface="Symbol" panose="05050102010706020507" pitchFamily="18" charset="2"/>
              <a:buChar char=""/>
              <a:tabLst>
                <a:tab pos="270510" algn="l"/>
              </a:tabLst>
            </a:pPr>
            <a:r>
              <a:rPr lang="en-US" sz="2800" kern="100" dirty="0">
                <a:effectLst/>
                <a:latin typeface="Calibri" panose="020F0502020204030204" pitchFamily="34" charset="0"/>
                <a:ea typeface="Times New Roman" panose="02020603050405020304" pitchFamily="18" charset="0"/>
              </a:rPr>
              <a:t>Content creation, Script writing and Media Communication activities</a:t>
            </a:r>
            <a:endParaRPr lang="en-IN" sz="2800" kern="100" dirty="0">
              <a:effectLst/>
              <a:latin typeface="Times New Roman" panose="02020603050405020304" pitchFamily="18" charset="0"/>
              <a:ea typeface="Times New Roman" panose="02020603050405020304" pitchFamily="18" charset="0"/>
            </a:endParaRPr>
          </a:p>
          <a:p>
            <a:pPr algn="just" latinLnBrk="0">
              <a:tabLst>
                <a:tab pos="270510" algn="l"/>
              </a:tabLst>
            </a:pPr>
            <a:r>
              <a:rPr lang="en-US" sz="2800" b="1" kern="100" dirty="0">
                <a:effectLst/>
                <a:latin typeface="Calibri" panose="020F0502020204030204" pitchFamily="34" charset="0"/>
                <a:ea typeface="Times New Roman" panose="02020603050405020304" pitchFamily="18" charset="0"/>
              </a:rPr>
              <a:t> </a:t>
            </a:r>
            <a:endParaRPr lang="en-IN" sz="2800" kern="1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A0B18E75-1EE7-A3C8-8126-D6B5304E3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6431" y="4392873"/>
            <a:ext cx="5076632" cy="6764611"/>
          </a:xfrm>
          <a:prstGeom prst="rect">
            <a:avLst/>
          </a:prstGeom>
        </p:spPr>
      </p:pic>
    </p:spTree>
    <p:extLst>
      <p:ext uri="{BB962C8B-B14F-4D97-AF65-F5344CB8AC3E}">
        <p14:creationId xmlns:p14="http://schemas.microsoft.com/office/powerpoint/2010/main" val="282902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000" b="1" dirty="0">
                <a:solidFill>
                  <a:schemeClr val="accent2">
                    <a:lumMod val="75000"/>
                  </a:schemeClr>
                </a:solidFill>
                <a:effectLst/>
                <a:latin typeface="Constantia" panose="02030602050306030303" pitchFamily="18" charset="0"/>
                <a:ea typeface="Times New Roman" panose="02020603050405020304" pitchFamily="18" charset="0"/>
              </a:rPr>
              <a:t>CA Raksha Agarwal </a:t>
            </a:r>
            <a:r>
              <a:rPr lang="en-US" sz="6000" b="1" spc="-135" dirty="0">
                <a:solidFill>
                  <a:schemeClr val="accent2">
                    <a:lumMod val="75000"/>
                  </a:schemeClr>
                </a:solidFill>
                <a:latin typeface="Constantia" panose="02030602050306030303" pitchFamily="18" charset="0"/>
              </a:rPr>
              <a:t>– State president-West Bengal</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16</a:t>
            </a:fld>
            <a:endParaRPr lang="en-US" dirty="0"/>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7206075"/>
          </a:xfrm>
          <a:prstGeom prst="rect">
            <a:avLst/>
          </a:prstGeom>
        </p:spPr>
        <p:txBody>
          <a:bodyPr vert="horz" wrap="square" lIns="0" tIns="0" rIns="0" bIns="0" rtlCol="0">
            <a:spAutoFit/>
          </a:bodyPr>
          <a:lstStyle/>
          <a:p>
            <a:pPr algn="just">
              <a:lnSpc>
                <a:spcPct val="115000"/>
              </a:lnSpc>
              <a:spcAft>
                <a:spcPts val="1000"/>
              </a:spcAft>
            </a:pPr>
            <a:r>
              <a:rPr lang="en-US" sz="2400" dirty="0">
                <a:effectLst/>
                <a:latin typeface="Constantia" panose="02030602050306030303" pitchFamily="18" charset="0"/>
                <a:ea typeface="Times New Roman" panose="02020603050405020304" pitchFamily="18" charset="0"/>
                <a:cs typeface="Mangal" panose="02040503050203030202" pitchFamily="18" charset="0"/>
              </a:rPr>
              <a:t>CA Raksha Agarwal is the founder of Raksha Agarwal and Associates from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Siliguri,West</a:t>
            </a:r>
            <a:r>
              <a:rPr lang="en-US" sz="2400" dirty="0">
                <a:effectLst/>
                <a:latin typeface="Constantia" panose="02030602050306030303" pitchFamily="18" charset="0"/>
                <a:ea typeface="Times New Roman" panose="02020603050405020304" pitchFamily="18" charset="0"/>
                <a:cs typeface="Mangal" panose="02040503050203030202" pitchFamily="18" charset="0"/>
              </a:rPr>
              <a:t>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Bengal.She</a:t>
            </a:r>
            <a:r>
              <a:rPr lang="en-US" sz="2400" dirty="0">
                <a:effectLst/>
                <a:latin typeface="Constantia" panose="02030602050306030303" pitchFamily="18" charset="0"/>
                <a:ea typeface="Times New Roman" panose="02020603050405020304" pitchFamily="18" charset="0"/>
                <a:cs typeface="Mangal" panose="02040503050203030202" pitchFamily="18" charset="0"/>
              </a:rPr>
              <a:t> is the Founding member of GRAMP network spreading it’s wings with 18 Chartered Accountant.</a:t>
            </a:r>
            <a:endParaRPr lang="en-IN" sz="2400" dirty="0">
              <a:effectLst/>
              <a:latin typeface="Constantia" panose="02030602050306030303"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effectLst/>
                <a:latin typeface="Constantia" panose="02030602050306030303" pitchFamily="18" charset="0"/>
                <a:ea typeface="Times New Roman" panose="02020603050405020304" pitchFamily="18" charset="0"/>
                <a:cs typeface="Mangal" panose="02040503050203030202" pitchFamily="18" charset="0"/>
              </a:rPr>
              <a:t>She is a Global Startup Advisor, Founder of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ThinkTax</a:t>
            </a:r>
            <a:r>
              <a:rPr lang="en-US" sz="2400" dirty="0">
                <a:effectLst/>
                <a:latin typeface="Constantia" panose="02030602050306030303" pitchFamily="18" charset="0"/>
                <a:ea typeface="Times New Roman" panose="02020603050405020304" pitchFamily="18" charset="0"/>
                <a:cs typeface="Mangal" panose="02040503050203030202" pitchFamily="18" charset="0"/>
              </a:rPr>
              <a:t>, Leadership member and Associate Manager at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Aimbiz</a:t>
            </a:r>
            <a:r>
              <a:rPr lang="en-US" sz="2400" dirty="0">
                <a:effectLst/>
                <a:latin typeface="Constantia" panose="02030602050306030303" pitchFamily="18" charset="0"/>
                <a:ea typeface="Times New Roman" panose="02020603050405020304" pitchFamily="18" charset="0"/>
                <a:cs typeface="Mangal" panose="02040503050203030202" pitchFamily="18" charset="0"/>
              </a:rPr>
              <a:t> Global ,Tax Litigation Advisor, Legal and Compliance Expert at Business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Charcha</a:t>
            </a:r>
            <a:r>
              <a:rPr lang="en-US" sz="2400" dirty="0">
                <a:effectLst/>
                <a:latin typeface="Constantia" panose="02030602050306030303" pitchFamily="18" charset="0"/>
                <a:ea typeface="Times New Roman" panose="02020603050405020304" pitchFamily="18" charset="0"/>
                <a:cs typeface="Mangal" panose="02040503050203030202" pitchFamily="18" charset="0"/>
              </a:rPr>
              <a:t> , Strategic Advisor at MSME business forum India.</a:t>
            </a:r>
            <a:endParaRPr lang="en-IN" sz="2400" dirty="0">
              <a:effectLst/>
              <a:latin typeface="Constantia" panose="02030602050306030303" pitchFamily="18" charset="0"/>
              <a:ea typeface="Times New Roman" panose="02020603050405020304" pitchFamily="18" charset="0"/>
              <a:cs typeface="Mangal" panose="02040503050203030202" pitchFamily="18" charset="0"/>
            </a:endParaRPr>
          </a:p>
          <a:p>
            <a:r>
              <a:rPr lang="en-US" sz="2400" spc="15" dirty="0">
                <a:effectLst/>
                <a:latin typeface="Constantia" panose="02030602050306030303" pitchFamily="18" charset="0"/>
                <a:ea typeface="Times New Roman" panose="02020603050405020304" pitchFamily="18" charset="0"/>
                <a:cs typeface="Mangal" panose="02040503050203030202" pitchFamily="18" charset="0"/>
              </a:rPr>
              <a:t>She has expertise in areas like Virtual CFO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Services,Startup</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funding and advisory, Global Tax restructuring, Investment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Banking,Due</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Diligence,NBFC</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advisory and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formation,Litigation</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in Income Tax matters.</a:t>
            </a:r>
            <a:endParaRPr lang="en-IN" sz="2400" dirty="0">
              <a:effectLst/>
              <a:latin typeface="Constantia" panose="02030602050306030303" pitchFamily="18" charset="0"/>
              <a:ea typeface="Times New Roman" panose="02020603050405020304" pitchFamily="18" charset="0"/>
              <a:cs typeface="Mangal" panose="02040503050203030202" pitchFamily="18" charset="0"/>
            </a:endParaRPr>
          </a:p>
          <a:p>
            <a:r>
              <a:rPr lang="en-US" sz="2400" dirty="0">
                <a:effectLst/>
                <a:latin typeface="Constantia" panose="02030602050306030303" pitchFamily="18" charset="0"/>
                <a:ea typeface="Times New Roman" panose="02020603050405020304" pitchFamily="18" charset="0"/>
                <a:cs typeface="Mangal" panose="02040503050203030202" pitchFamily="18" charset="0"/>
              </a:rPr>
              <a:t>Raksha Agarwal who was awarded the TALLY MSME HONOURS AWARDS 2023, Global Women Inspiration Award 2022,The Fox Story Award Inspiring 100 under 40 is a leading Chartered Accountant from West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Bengal.She</a:t>
            </a:r>
            <a:r>
              <a:rPr lang="en-US" sz="2400" dirty="0">
                <a:effectLst/>
                <a:latin typeface="Constantia" panose="02030602050306030303" pitchFamily="18" charset="0"/>
                <a:ea typeface="Times New Roman" panose="02020603050405020304" pitchFamily="18" charset="0"/>
                <a:cs typeface="Mangal" panose="02040503050203030202" pitchFamily="18" charset="0"/>
              </a:rPr>
              <a:t> head her own CA firm and is associated with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AimBiz</a:t>
            </a:r>
            <a:r>
              <a:rPr lang="en-US" sz="2400" dirty="0">
                <a:effectLst/>
                <a:latin typeface="Constantia" panose="02030602050306030303" pitchFamily="18" charset="0"/>
                <a:ea typeface="Times New Roman" panose="02020603050405020304" pitchFamily="18" charset="0"/>
                <a:cs typeface="Mangal" panose="02040503050203030202" pitchFamily="18" charset="0"/>
              </a:rPr>
              <a:t>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Global,ThinkTax,GRAMP</a:t>
            </a:r>
            <a:r>
              <a:rPr lang="en-US" sz="2400" dirty="0">
                <a:effectLst/>
                <a:latin typeface="Constantia" panose="02030602050306030303" pitchFamily="18" charset="0"/>
                <a:ea typeface="Times New Roman" panose="02020603050405020304" pitchFamily="18" charset="0"/>
                <a:cs typeface="Mangal" panose="02040503050203030202" pitchFamily="18" charset="0"/>
              </a:rPr>
              <a:t> as the founding member. She is Global Startup Advisor and Virtual CFO to as many as 200+ </a:t>
            </a:r>
            <a:r>
              <a:rPr lang="en-US" sz="2400" dirty="0" err="1">
                <a:effectLst/>
                <a:latin typeface="Constantia" panose="02030602050306030303" pitchFamily="18" charset="0"/>
                <a:ea typeface="Times New Roman" panose="02020603050405020304" pitchFamily="18" charset="0"/>
                <a:cs typeface="Mangal" panose="02040503050203030202" pitchFamily="18" charset="0"/>
              </a:rPr>
              <a:t>startups.She</a:t>
            </a:r>
            <a:r>
              <a:rPr lang="en-US" sz="2400" dirty="0">
                <a:effectLst/>
                <a:latin typeface="Constantia" panose="02030602050306030303" pitchFamily="18" charset="0"/>
                <a:ea typeface="Times New Roman" panose="02020603050405020304" pitchFamily="18" charset="0"/>
                <a:cs typeface="Mangal" panose="02040503050203030202" pitchFamily="18" charset="0"/>
              </a:rPr>
              <a:t> is a strategic Advisor to MSME Business Forum India .</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She has expertise in other areas like Startup funding and advisory, Global Tax restructuring, Investment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Banking,Due</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a:t>
            </a:r>
            <a:r>
              <a:rPr lang="en-US" sz="2400" spc="15" dirty="0" err="1">
                <a:effectLst/>
                <a:latin typeface="Constantia" panose="02030602050306030303" pitchFamily="18" charset="0"/>
                <a:ea typeface="Times New Roman" panose="02020603050405020304" pitchFamily="18" charset="0"/>
                <a:cs typeface="Mangal" panose="02040503050203030202" pitchFamily="18" charset="0"/>
              </a:rPr>
              <a:t>Diligence,NBFC</a:t>
            </a:r>
            <a:r>
              <a:rPr lang="en-US" sz="2400" spc="15" dirty="0">
                <a:effectLst/>
                <a:latin typeface="Constantia" panose="02030602050306030303" pitchFamily="18" charset="0"/>
                <a:ea typeface="Times New Roman" panose="02020603050405020304" pitchFamily="18" charset="0"/>
                <a:cs typeface="Mangal" panose="02040503050203030202" pitchFamily="18" charset="0"/>
              </a:rPr>
              <a:t> advisory and formation, Litigation in Income Tax matters.</a:t>
            </a:r>
            <a:endParaRPr lang="en-IN" sz="2400" dirty="0">
              <a:effectLst/>
              <a:latin typeface="Constantia" panose="02030602050306030303" pitchFamily="18" charset="0"/>
              <a:ea typeface="Times New Roman" panose="02020603050405020304" pitchFamily="18" charset="0"/>
              <a:cs typeface="Mangal" panose="02040503050203030202" pitchFamily="18" charset="0"/>
            </a:endParaRP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3F6E7A0B-0DB0-DC51-2527-F7FB283E1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8186" y="4713607"/>
            <a:ext cx="5972175" cy="5762625"/>
          </a:xfrm>
          <a:prstGeom prst="rect">
            <a:avLst/>
          </a:prstGeom>
        </p:spPr>
      </p:pic>
    </p:spTree>
    <p:extLst>
      <p:ext uri="{BB962C8B-B14F-4D97-AF65-F5344CB8AC3E}">
        <p14:creationId xmlns:p14="http://schemas.microsoft.com/office/powerpoint/2010/main" val="61926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IN" sz="5400" b="1" i="0" u="none" strike="noStrike" baseline="0" dirty="0">
                <a:solidFill>
                  <a:schemeClr val="accent2">
                    <a:lumMod val="75000"/>
                  </a:schemeClr>
                </a:solidFill>
                <a:latin typeface="Calibri-Bold"/>
              </a:rPr>
              <a:t>CHINNMAYE PRAVEEN</a:t>
            </a:r>
            <a:r>
              <a:rPr lang="en-IN" sz="5400" b="1" dirty="0">
                <a:solidFill>
                  <a:schemeClr val="accent2">
                    <a:lumMod val="75000"/>
                  </a:schemeClr>
                </a:solidFill>
              </a:rPr>
              <a:t> </a:t>
            </a:r>
            <a:r>
              <a:rPr lang="en-US" sz="5400" b="1" spc="-135" dirty="0">
                <a:solidFill>
                  <a:schemeClr val="accent2">
                    <a:lumMod val="75000"/>
                  </a:schemeClr>
                </a:solidFill>
              </a:rPr>
              <a:t> – State President-Karnataka</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17</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356011" y="4025594"/>
            <a:ext cx="12820382" cy="7386638"/>
          </a:xfrm>
          <a:prstGeom prst="rect">
            <a:avLst/>
          </a:prstGeom>
        </p:spPr>
        <p:txBody>
          <a:bodyPr vert="horz" wrap="square" lIns="0" tIns="0" rIns="0" bIns="0" rtlCol="0">
            <a:spAutoFit/>
          </a:bodyPr>
          <a:lstStyle/>
          <a:p>
            <a:r>
              <a:rPr lang="en-IN" sz="2400" b="1" i="0" u="none" strike="noStrike" baseline="0" dirty="0">
                <a:latin typeface="Calibri-Bold"/>
              </a:rPr>
              <a:t>CHINNMAYE PRAVEEN is a </a:t>
            </a:r>
            <a:r>
              <a:rPr lang="en-US" sz="2400" b="1" i="0" u="none" strike="noStrike" baseline="0" dirty="0">
                <a:latin typeface="Calibri-Bold"/>
              </a:rPr>
              <a:t>is a Founding Member &amp; a Strategic Planner </a:t>
            </a:r>
            <a:r>
              <a:rPr lang="en-US" sz="2400" b="0" i="0" u="none" strike="noStrike" baseline="0" dirty="0">
                <a:latin typeface="Calibri" panose="020F0502020204030204" pitchFamily="34" charset="0"/>
              </a:rPr>
              <a:t>at </a:t>
            </a:r>
            <a:r>
              <a:rPr lang="en-US" sz="2400" b="1" i="0" u="none" strike="noStrike" baseline="0" dirty="0">
                <a:latin typeface="Calibri-Bold"/>
              </a:rPr>
              <a:t>M/s </a:t>
            </a:r>
            <a:r>
              <a:rPr lang="en-US" sz="2400" b="1" i="0" u="none" strike="noStrike" baseline="0" dirty="0" err="1">
                <a:latin typeface="Calibri-Bold"/>
              </a:rPr>
              <a:t>GeWinn</a:t>
            </a:r>
            <a:endParaRPr lang="en-US" sz="2400" b="1" i="0" u="none" strike="noStrike" baseline="0" dirty="0">
              <a:latin typeface="Calibri-Bold"/>
            </a:endParaRPr>
          </a:p>
          <a:p>
            <a:r>
              <a:rPr lang="en-US" sz="2400" b="1" i="0" u="none" strike="noStrike" baseline="0" dirty="0" err="1">
                <a:latin typeface="Calibri-Bold"/>
              </a:rPr>
              <a:t>Wachstum</a:t>
            </a:r>
            <a:r>
              <a:rPr lang="en-US" sz="2400" b="1" i="0" u="none" strike="noStrike" baseline="0" dirty="0">
                <a:latin typeface="Calibri-Bold"/>
              </a:rPr>
              <a:t> – a community Water treatment organization. </a:t>
            </a:r>
          </a:p>
          <a:p>
            <a:r>
              <a:rPr lang="en-US" sz="2400" b="1" i="0" u="none" strike="noStrike" baseline="0" dirty="0">
                <a:latin typeface="Calibri-Bold"/>
              </a:rPr>
              <a:t>is a PROFESSIONAL Counsellor – </a:t>
            </a:r>
            <a:r>
              <a:rPr lang="en-US" sz="2400" b="0" i="0" u="none" strike="noStrike" baseline="0" dirty="0">
                <a:latin typeface="Calibri" panose="020F0502020204030204" pitchFamily="34" charset="0"/>
              </a:rPr>
              <a:t>A FREE LANCE individual with expertise in </a:t>
            </a:r>
            <a:r>
              <a:rPr lang="en-US" sz="2400" b="1" i="0" u="none" strike="noStrike" baseline="0" dirty="0">
                <a:latin typeface="Calibri-Bold"/>
              </a:rPr>
              <a:t>CAREER COUNSELLING</a:t>
            </a:r>
            <a:r>
              <a:rPr lang="en-US" sz="2400" b="0" i="0" u="none" strike="noStrike" baseline="0" dirty="0">
                <a:latin typeface="Calibri" panose="020F0502020204030204" pitchFamily="34" charset="0"/>
              </a:rPr>
              <a:t>, </a:t>
            </a:r>
            <a:r>
              <a:rPr lang="en-US" sz="2400" b="1" i="0" u="none" strike="noStrike" baseline="0" dirty="0">
                <a:latin typeface="Calibri-Bold"/>
              </a:rPr>
              <a:t>TEEN AGE COUNSELLING</a:t>
            </a:r>
            <a:r>
              <a:rPr lang="en-US" sz="2400" b="0" i="0" u="none" strike="noStrike" baseline="0" dirty="0">
                <a:latin typeface="Calibri" panose="020F0502020204030204" pitchFamily="34" charset="0"/>
              </a:rPr>
              <a:t>, </a:t>
            </a:r>
            <a:r>
              <a:rPr lang="en-US" sz="2400" b="1" i="0" u="none" strike="noStrike" baseline="0" dirty="0">
                <a:latin typeface="Calibri-Bold"/>
              </a:rPr>
              <a:t>OLD-AGE Counselling</a:t>
            </a:r>
            <a:r>
              <a:rPr lang="en-US" sz="2400" b="0" i="0" u="none" strike="noStrike" baseline="0" dirty="0">
                <a:latin typeface="Calibri" panose="020F0502020204030204" pitchFamily="34" charset="0"/>
              </a:rPr>
              <a:t>, </a:t>
            </a:r>
            <a:r>
              <a:rPr lang="en-US" sz="2400" b="1" i="0" u="none" strike="noStrike" baseline="0" dirty="0">
                <a:latin typeface="Calibri-Bold"/>
              </a:rPr>
              <a:t>ACADEMIC Counselling</a:t>
            </a:r>
            <a:r>
              <a:rPr lang="en-US" sz="2400" b="0" i="0" u="none" strike="noStrike" baseline="0" dirty="0">
                <a:latin typeface="Calibri" panose="020F0502020204030204" pitchFamily="34" charset="0"/>
              </a:rPr>
              <a:t>, </a:t>
            </a:r>
            <a:r>
              <a:rPr lang="en-US" sz="2400" b="1" i="0" u="none" strike="noStrike" baseline="0" dirty="0">
                <a:latin typeface="Calibri-Bold"/>
              </a:rPr>
              <a:t>PARENTING </a:t>
            </a:r>
            <a:r>
              <a:rPr lang="en-US" sz="2400" b="0" i="0" u="none" strike="noStrike" baseline="0" dirty="0">
                <a:latin typeface="Calibri" panose="020F0502020204030204" pitchFamily="34" charset="0"/>
              </a:rPr>
              <a:t>and </a:t>
            </a:r>
            <a:r>
              <a:rPr lang="en-US" sz="2400" b="1" i="0" u="none" strike="noStrike" baseline="0" dirty="0">
                <a:latin typeface="Calibri-Bold"/>
              </a:rPr>
              <a:t>STRESS Management</a:t>
            </a:r>
            <a:r>
              <a:rPr lang="en-US" sz="2400" b="0" i="0" u="none" strike="noStrike" baseline="0" dirty="0">
                <a:latin typeface="Calibri" panose="020F0502020204030204" pitchFamily="34" charset="0"/>
              </a:rPr>
              <a:t>. So far over 180 counselling sessions are conducted inclusive of individual n group counseling at various SCHOOLS, CLUBS n other group </a:t>
            </a:r>
            <a:r>
              <a:rPr lang="en-US" sz="2400" b="0" i="0" u="none" strike="noStrike" baseline="0" dirty="0" err="1">
                <a:latin typeface="Calibri" panose="020F0502020204030204" pitchFamily="34" charset="0"/>
              </a:rPr>
              <a:t>programmes</a:t>
            </a:r>
            <a:r>
              <a:rPr lang="en-US" sz="2400" b="0" i="0" u="none" strike="noStrike" baseline="0" dirty="0">
                <a:latin typeface="Calibri" panose="020F0502020204030204" pitchFamily="34" charset="0"/>
              </a:rPr>
              <a:t>. Has received many accolades n appreciations from various forums on ability to counsel.</a:t>
            </a:r>
          </a:p>
          <a:p>
            <a:endParaRPr lang="en-US" sz="2400" spc="25" dirty="0">
              <a:latin typeface="Calibri" panose="020F0502020204030204" pitchFamily="34" charset="0"/>
              <a:cs typeface="Garamond"/>
            </a:endParaRPr>
          </a:p>
          <a:p>
            <a:r>
              <a:rPr lang="en-IN" sz="2400" b="1" i="0" u="none" strike="noStrike" baseline="0" dirty="0">
                <a:latin typeface="Calibri-Bold"/>
              </a:rPr>
              <a:t>Memberships</a:t>
            </a:r>
          </a:p>
          <a:p>
            <a:r>
              <a:rPr lang="en-US" sz="2400" b="0" i="0" u="none" strike="noStrike" baseline="0" dirty="0">
                <a:latin typeface="Calibri" panose="020F0502020204030204" pitchFamily="34" charset="0"/>
              </a:rPr>
              <a:t>Member at WOMEN EMPOWER FORUM.</a:t>
            </a:r>
          </a:p>
          <a:p>
            <a:r>
              <a:rPr lang="en-IN" sz="2400" b="0" i="0" u="none" strike="noStrike" baseline="0" dirty="0">
                <a:latin typeface="Calibri" panose="020F0502020204030204" pitchFamily="34" charset="0"/>
              </a:rPr>
              <a:t>MEMBER AT LAGU UDYOG BHARATHI – KARNATAKA.</a:t>
            </a:r>
          </a:p>
          <a:p>
            <a:r>
              <a:rPr lang="en-IN" sz="2400" b="0" i="0" u="none" strike="noStrike" baseline="0" dirty="0">
                <a:latin typeface="Calibri" panose="020F0502020204030204" pitchFamily="34" charset="0"/>
              </a:rPr>
              <a:t>PRESIDENT at MANINI MAHILA SAMAJ.</a:t>
            </a:r>
          </a:p>
          <a:p>
            <a:r>
              <a:rPr lang="en-US" sz="2400" b="0" i="0" u="none" strike="noStrike" baseline="0" dirty="0">
                <a:latin typeface="Calibri" panose="020F0502020204030204" pitchFamily="34" charset="0"/>
              </a:rPr>
              <a:t>Member at Water Conservation Forum – Bangalore Chapter</a:t>
            </a:r>
            <a:endParaRPr lang="en-US" sz="2400" b="0" i="0" u="none" strike="noStrike" spc="25" baseline="0" dirty="0">
              <a:latin typeface="Calibri" panose="020F0502020204030204" pitchFamily="34" charset="0"/>
            </a:endParaRPr>
          </a:p>
          <a:p>
            <a:r>
              <a:rPr lang="fr-FR" sz="2400" b="1" i="0" u="none" strike="noStrike" baseline="0" dirty="0">
                <a:latin typeface="Calibri-Bold"/>
              </a:rPr>
              <a:t>ARTICLES n MEDIA PUBLICATIONS On</a:t>
            </a:r>
          </a:p>
          <a:p>
            <a:r>
              <a:rPr lang="en-IN" sz="2400" b="0" i="0" u="none" strike="noStrike" baseline="0" dirty="0">
                <a:latin typeface="Calibri" panose="020F0502020204030204" pitchFamily="34" charset="0"/>
              </a:rPr>
              <a:t>a) WOMEN n SOCIETY.</a:t>
            </a:r>
          </a:p>
          <a:p>
            <a:r>
              <a:rPr lang="en-IN" sz="2400" b="0" i="0" u="none" strike="noStrike" baseline="0" dirty="0">
                <a:latin typeface="Calibri" panose="020F0502020204030204" pitchFamily="34" charset="0"/>
              </a:rPr>
              <a:t>b) TIPS to </a:t>
            </a:r>
            <a:r>
              <a:rPr lang="en-IN" sz="2400" b="0" i="0" u="none" strike="noStrike" baseline="0" dirty="0" err="1">
                <a:latin typeface="Calibri" panose="020F0502020204030204" pitchFamily="34" charset="0"/>
              </a:rPr>
              <a:t>Strategise</a:t>
            </a:r>
            <a:r>
              <a:rPr lang="en-IN" sz="2400" b="0" i="0" u="none" strike="noStrike" baseline="0" dirty="0">
                <a:latin typeface="Calibri" panose="020F0502020204030204" pitchFamily="34" charset="0"/>
              </a:rPr>
              <a:t>.</a:t>
            </a:r>
          </a:p>
          <a:p>
            <a:r>
              <a:rPr lang="en-IN" sz="2400" b="0" i="0" u="none" strike="noStrike" baseline="0" dirty="0">
                <a:latin typeface="Calibri" panose="020F0502020204030204" pitchFamily="34" charset="0"/>
              </a:rPr>
              <a:t>c) Captivating LIFE</a:t>
            </a:r>
          </a:p>
          <a:p>
            <a:r>
              <a:rPr lang="en-US" sz="2400" b="0" i="0" u="none" strike="noStrike" baseline="0" dirty="0">
                <a:latin typeface="Calibri" panose="020F0502020204030204" pitchFamily="34" charset="0"/>
              </a:rPr>
              <a:t>d) TIME management in Studying.</a:t>
            </a:r>
          </a:p>
          <a:p>
            <a:r>
              <a:rPr lang="en-IN" sz="2400" b="0" i="0" u="none" strike="noStrike" baseline="0" dirty="0">
                <a:latin typeface="Calibri" panose="020F0502020204030204" pitchFamily="34" charset="0"/>
              </a:rPr>
              <a:t>e) ENTREPRENEURING.</a:t>
            </a:r>
          </a:p>
          <a:p>
            <a:r>
              <a:rPr lang="en-US" sz="2400" b="0" i="0" u="none" strike="noStrike" baseline="0" dirty="0">
                <a:latin typeface="Calibri" panose="020F0502020204030204" pitchFamily="34" charset="0"/>
              </a:rPr>
              <a:t>f) Women in Commercial World.</a:t>
            </a:r>
            <a:endParaRPr lang="en-US" sz="24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C67377EE-5158-681E-FDF5-44510802B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6431" y="4433148"/>
            <a:ext cx="5286219" cy="6388522"/>
          </a:xfrm>
          <a:prstGeom prst="rect">
            <a:avLst/>
          </a:prstGeom>
        </p:spPr>
      </p:pic>
    </p:spTree>
    <p:extLst>
      <p:ext uri="{BB962C8B-B14F-4D97-AF65-F5344CB8AC3E}">
        <p14:creationId xmlns:p14="http://schemas.microsoft.com/office/powerpoint/2010/main" val="376923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err="1">
                <a:solidFill>
                  <a:schemeClr val="accent2">
                    <a:lumMod val="75000"/>
                  </a:schemeClr>
                </a:solidFill>
              </a:rPr>
              <a:t>Shaghunam</a:t>
            </a:r>
            <a:r>
              <a:rPr lang="en-US" sz="6600" b="1" spc="-135" dirty="0">
                <a:solidFill>
                  <a:schemeClr val="accent2">
                    <a:lumMod val="75000"/>
                  </a:schemeClr>
                </a:solidFill>
              </a:rPr>
              <a:t> Madan – State President UP</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18</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sp>
        <p:nvSpPr>
          <p:cNvPr id="3" name="TextBox 2">
            <a:extLst>
              <a:ext uri="{FF2B5EF4-FFF2-40B4-BE49-F238E27FC236}">
                <a16:creationId xmlns:a16="http://schemas.microsoft.com/office/drawing/2014/main" id="{D635FE03-AF89-C031-0DB8-19E742EF02CA}"/>
              </a:ext>
            </a:extLst>
          </p:cNvPr>
          <p:cNvSpPr txBox="1"/>
          <p:nvPr/>
        </p:nvSpPr>
        <p:spPr>
          <a:xfrm>
            <a:off x="972890" y="4339346"/>
            <a:ext cx="10374559" cy="4893647"/>
          </a:xfrm>
          <a:prstGeom prst="rect">
            <a:avLst/>
          </a:prstGeom>
          <a:noFill/>
        </p:spPr>
        <p:txBody>
          <a:bodyPr wrap="square">
            <a:spAutoFit/>
          </a:bodyPr>
          <a:lstStyle/>
          <a:p>
            <a:pPr algn="l"/>
            <a:r>
              <a:rPr lang="en-US" sz="2400" b="1" i="0" u="none" strike="noStrike" baseline="0" dirty="0">
                <a:latin typeface="Cambria-Bold"/>
              </a:rPr>
              <a:t>Shagun is a philanthropist, a social entrepreneur and an investment banker with decades of extensive experience in </a:t>
            </a:r>
            <a:r>
              <a:rPr lang="en-IN" sz="2400" b="1" i="0" u="none" strike="noStrike" baseline="0" dirty="0">
                <a:latin typeface="Cambria-Bold"/>
              </a:rPr>
              <a:t>India, UAE and Australia, serving diversified industries and sectors including public, private, and</a:t>
            </a:r>
          </a:p>
          <a:p>
            <a:pPr algn="l"/>
            <a:r>
              <a:rPr lang="en-US" sz="2400" b="1" i="0" u="none" strike="noStrike" baseline="0" dirty="0">
                <a:latin typeface="Cambria-Bold"/>
              </a:rPr>
              <a:t>government and not for profit </a:t>
            </a:r>
            <a:r>
              <a:rPr lang="en-IN" sz="2400" b="1" i="0" u="none" strike="noStrike" baseline="0" dirty="0">
                <a:latin typeface="Cambria-Bold"/>
              </a:rPr>
              <a:t>organization</a:t>
            </a:r>
          </a:p>
          <a:p>
            <a:pPr algn="l"/>
            <a:endParaRPr lang="en-IN" sz="2400" b="1" dirty="0">
              <a:latin typeface="Cambria-Bold"/>
            </a:endParaRPr>
          </a:p>
          <a:p>
            <a:pPr algn="l"/>
            <a:r>
              <a:rPr lang="en-US" sz="2400" b="1" i="0" u="none" strike="noStrike" baseline="0" dirty="0">
                <a:latin typeface="Cambria-Bold"/>
              </a:rPr>
              <a:t>She is a founding member of </a:t>
            </a:r>
            <a:r>
              <a:rPr lang="en-US" sz="2400" b="1" i="1" u="none" strike="noStrike" baseline="0" dirty="0">
                <a:latin typeface="Cambria-BoldItalic"/>
              </a:rPr>
              <a:t>Promise India Foundation</a:t>
            </a:r>
            <a:r>
              <a:rPr lang="en-US" sz="2400" b="1" i="0" u="none" strike="noStrike" baseline="0" dirty="0">
                <a:latin typeface="Cambria-Bold"/>
              </a:rPr>
              <a:t>, NGO for under</a:t>
            </a:r>
          </a:p>
          <a:p>
            <a:pPr algn="l"/>
            <a:r>
              <a:rPr lang="en-US" sz="2400" b="1" i="0" u="none" strike="noStrike" baseline="0" dirty="0">
                <a:latin typeface="Cambria-Bold"/>
              </a:rPr>
              <a:t>privilege women &amp; children in India. She is on the board of few Indian listed </a:t>
            </a:r>
            <a:r>
              <a:rPr lang="en-IN" sz="2400" b="1" i="0" u="none" strike="noStrike" baseline="0" dirty="0">
                <a:latin typeface="Cambria-Bold"/>
              </a:rPr>
              <a:t>companies as their Independent Director.</a:t>
            </a:r>
          </a:p>
          <a:p>
            <a:pPr algn="l"/>
            <a:endParaRPr lang="en-IN" sz="2400" b="1" i="0" u="none" strike="noStrike" baseline="0" dirty="0">
              <a:latin typeface="Cambria-Bold"/>
            </a:endParaRPr>
          </a:p>
          <a:p>
            <a:pPr algn="l"/>
            <a:r>
              <a:rPr lang="en-US" sz="2400" b="1" i="0" u="none" strike="noStrike" baseline="0" dirty="0">
                <a:latin typeface="Cambria-Bold"/>
              </a:rPr>
              <a:t>An eminent speaker on various public and professional forums of banks, universities, business schools, institutions like ICSI, etc. Receiver of many awards and recognitions on various platforms both at national and</a:t>
            </a:r>
          </a:p>
          <a:p>
            <a:pPr algn="l"/>
            <a:r>
              <a:rPr lang="en-IN" sz="2400" b="1" i="0" u="none" strike="noStrike" baseline="0" dirty="0">
                <a:latin typeface="Cambria-Bold"/>
              </a:rPr>
              <a:t>international level.</a:t>
            </a:r>
            <a:endParaRPr lang="en-IN" sz="2400" dirty="0"/>
          </a:p>
        </p:txBody>
      </p:sp>
      <p:pic>
        <p:nvPicPr>
          <p:cNvPr id="7" name="Picture 6">
            <a:extLst>
              <a:ext uri="{FF2B5EF4-FFF2-40B4-BE49-F238E27FC236}">
                <a16:creationId xmlns:a16="http://schemas.microsoft.com/office/drawing/2014/main" id="{9E4728F7-4DB8-86AC-46A4-EE5ECB60D711}"/>
              </a:ext>
            </a:extLst>
          </p:cNvPr>
          <p:cNvPicPr>
            <a:picLocks noChangeAspect="1"/>
          </p:cNvPicPr>
          <p:nvPr/>
        </p:nvPicPr>
        <p:blipFill>
          <a:blip r:embed="rId4"/>
          <a:stretch>
            <a:fillRect/>
          </a:stretch>
        </p:blipFill>
        <p:spPr>
          <a:xfrm>
            <a:off x="12936314" y="4187581"/>
            <a:ext cx="5725478" cy="7080711"/>
          </a:xfrm>
          <a:prstGeom prst="rect">
            <a:avLst/>
          </a:prstGeom>
        </p:spPr>
      </p:pic>
    </p:spTree>
    <p:extLst>
      <p:ext uri="{BB962C8B-B14F-4D97-AF65-F5344CB8AC3E}">
        <p14:creationId xmlns:p14="http://schemas.microsoft.com/office/powerpoint/2010/main" val="373012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Swathi </a:t>
            </a:r>
            <a:r>
              <a:rPr lang="en-US" sz="6600" b="1" spc="-135" dirty="0" err="1">
                <a:solidFill>
                  <a:schemeClr val="accent2">
                    <a:lumMod val="75000"/>
                  </a:schemeClr>
                </a:solidFill>
              </a:rPr>
              <a:t>Yarabolu</a:t>
            </a:r>
            <a:r>
              <a:rPr lang="en-US" sz="6600" b="1" spc="-135" dirty="0">
                <a:solidFill>
                  <a:schemeClr val="accent2">
                    <a:lumMod val="75000"/>
                  </a:schemeClr>
                </a:solidFill>
              </a:rPr>
              <a:t>  – State President - Telangana</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19</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2708434"/>
          </a:xfrm>
          <a:prstGeom prst="rect">
            <a:avLst/>
          </a:prstGeom>
        </p:spPr>
        <p:txBody>
          <a:bodyPr vert="horz" wrap="square" lIns="0" tIns="0" rIns="0" bIns="0" rtlCol="0">
            <a:spAutoFit/>
          </a:bodyPr>
          <a:lstStyle/>
          <a:p>
            <a:pPr algn="l"/>
            <a:endParaRPr lang="en-US" sz="2200" spc="25" dirty="0">
              <a:latin typeface="Constantia" panose="02030602050306030303" pitchFamily="18" charset="0"/>
              <a:cs typeface="Garamond"/>
            </a:endParaRPr>
          </a:p>
          <a:p>
            <a:pPr algn="l"/>
            <a:r>
              <a:rPr lang="en-US" sz="2200" b="1" spc="25" dirty="0">
                <a:latin typeface="Constantia" panose="02030602050306030303" pitchFamily="18" charset="0"/>
                <a:cs typeface="Garamond"/>
              </a:rPr>
              <a:t>Swathi is a graduate in computer science and have done MBA from IIM Indore. She is young enthusiastic professional interested to work for MSME in India.</a:t>
            </a:r>
          </a:p>
          <a:p>
            <a:pPr algn="l"/>
            <a:endParaRPr lang="en-US" sz="2200" b="1" spc="25" dirty="0">
              <a:latin typeface="Constantia" panose="02030602050306030303" pitchFamily="18" charset="0"/>
              <a:cs typeface="Garamond"/>
            </a:endParaRPr>
          </a:p>
          <a:p>
            <a:pPr algn="l"/>
            <a:r>
              <a:rPr lang="en-US" sz="2200" b="1" spc="25" dirty="0">
                <a:latin typeface="Constantia" panose="02030602050306030303" pitchFamily="18" charset="0"/>
                <a:cs typeface="Garamond"/>
              </a:rPr>
              <a:t>She worked with JP morgan and Walmart as a software developer. </a:t>
            </a:r>
          </a:p>
          <a:p>
            <a:pPr algn="l"/>
            <a:r>
              <a:rPr lang="en-US" sz="2200" b="1" spc="25" dirty="0">
                <a:latin typeface="Constantia" panose="02030602050306030303" pitchFamily="18" charset="0"/>
                <a:cs typeface="Garamond"/>
              </a:rPr>
              <a:t>She is keen to support and inspire women in </a:t>
            </a:r>
            <a:r>
              <a:rPr lang="en-US" sz="2200" b="1" spc="25" dirty="0" err="1">
                <a:latin typeface="Constantia" panose="02030602050306030303" pitchFamily="18" charset="0"/>
                <a:cs typeface="Garamond"/>
              </a:rPr>
              <a:t>india</a:t>
            </a:r>
            <a:r>
              <a:rPr lang="en-US" sz="2200" b="1" spc="25" dirty="0">
                <a:latin typeface="Constantia" panose="02030602050306030303" pitchFamily="18" charset="0"/>
                <a:cs typeface="Garamond"/>
              </a:rPr>
              <a:t> to adopt digital technologies for their business growth and operations.</a:t>
            </a: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AD3447D5-B8F3-D353-F092-65674F27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0221" y="4539644"/>
            <a:ext cx="4286250" cy="6175829"/>
          </a:xfrm>
          <a:prstGeom prst="rect">
            <a:avLst/>
          </a:prstGeom>
        </p:spPr>
      </p:pic>
    </p:spTree>
    <p:extLst>
      <p:ext uri="{BB962C8B-B14F-4D97-AF65-F5344CB8AC3E}">
        <p14:creationId xmlns:p14="http://schemas.microsoft.com/office/powerpoint/2010/main" val="218476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863692" y="3212881"/>
            <a:ext cx="18266953" cy="7202934"/>
          </a:xfrm>
          <a:prstGeom prst="rect">
            <a:avLst/>
          </a:prstGeom>
        </p:spPr>
        <p:txBody>
          <a:bodyPr vert="horz" wrap="square" lIns="0" tIns="0" rIns="0" bIns="0" rtlCol="0">
            <a:spAutoFit/>
          </a:bodyPr>
          <a:lstStyle/>
          <a:p>
            <a:pPr marL="12700" marR="5080" algn="just">
              <a:lnSpc>
                <a:spcPct val="113100"/>
              </a:lnSpc>
            </a:pPr>
            <a:r>
              <a:rPr lang="en-US" sz="3200" b="1" dirty="0">
                <a:latin typeface="Constantia" panose="02030602050306030303" pitchFamily="18" charset="0"/>
                <a:cs typeface="Garamond"/>
              </a:rPr>
              <a:t>Vision:</a:t>
            </a:r>
          </a:p>
          <a:p>
            <a:pPr marL="12700" marR="5080" algn="just">
              <a:lnSpc>
                <a:spcPct val="113100"/>
              </a:lnSpc>
            </a:pPr>
            <a:r>
              <a:rPr lang="en-US" sz="3200" b="1" dirty="0">
                <a:latin typeface="Constantia" panose="02030602050306030303" pitchFamily="18" charset="0"/>
                <a:cs typeface="Garamond"/>
              </a:rPr>
              <a:t>Inspire women to start their Entrepreneurial journey and to make them a job provider instead of Job seeker by guiding and supporting them with the available facilities and government scheme for MSME and start up enterprises lead by women.</a:t>
            </a:r>
          </a:p>
          <a:p>
            <a:pPr marL="12700" marR="5080" algn="just">
              <a:lnSpc>
                <a:spcPct val="113100"/>
              </a:lnSpc>
            </a:pPr>
            <a:r>
              <a:rPr lang="en-US" sz="3200" b="1" dirty="0">
                <a:latin typeface="Constantia" panose="02030602050306030303" pitchFamily="18" charset="0"/>
                <a:cs typeface="Garamond"/>
              </a:rPr>
              <a:t> </a:t>
            </a:r>
          </a:p>
          <a:p>
            <a:pPr marL="12700" marR="5080" algn="just">
              <a:lnSpc>
                <a:spcPct val="113100"/>
              </a:lnSpc>
            </a:pPr>
            <a:r>
              <a:rPr lang="en-US" sz="3200" b="1" dirty="0">
                <a:latin typeface="Constantia" panose="02030602050306030303" pitchFamily="18" charset="0"/>
                <a:cs typeface="Garamond"/>
              </a:rPr>
              <a:t> Mission:</a:t>
            </a:r>
          </a:p>
          <a:p>
            <a:pPr marL="12700" marR="5080" algn="just">
              <a:lnSpc>
                <a:spcPct val="113100"/>
              </a:lnSpc>
            </a:pPr>
            <a:r>
              <a:rPr lang="en-US" sz="3200" b="1" dirty="0">
                <a:latin typeface="Constantia" panose="02030602050306030303" pitchFamily="18" charset="0"/>
                <a:cs typeface="Garamond"/>
              </a:rPr>
              <a:t> To become a </a:t>
            </a:r>
            <a:r>
              <a:rPr lang="en-US" sz="3200" b="1" dirty="0" err="1">
                <a:latin typeface="Constantia" panose="02030602050306030303" pitchFamily="18" charset="0"/>
                <a:cs typeface="Garamond"/>
              </a:rPr>
              <a:t>Sarthi</a:t>
            </a:r>
            <a:r>
              <a:rPr lang="en-US" sz="3200" b="1" dirty="0">
                <a:latin typeface="Constantia" panose="02030602050306030303" pitchFamily="18" charset="0"/>
                <a:cs typeface="Garamond"/>
              </a:rPr>
              <a:t> for women led MSME and Start up to provide sustainable growth and profitability. As women enterprises are not aware about benefits available and procedure to leverage the same, we are keen and passionate to support and guide women led small business to become a globally competitive organization.</a:t>
            </a:r>
          </a:p>
          <a:p>
            <a:pPr marL="12700" marR="5080" algn="just">
              <a:lnSpc>
                <a:spcPct val="113100"/>
              </a:lnSpc>
            </a:pPr>
            <a:r>
              <a:rPr lang="en-US" sz="3200" b="1" dirty="0">
                <a:latin typeface="Constantia" panose="02030602050306030303" pitchFamily="18" charset="0"/>
                <a:cs typeface="Garamond"/>
              </a:rPr>
              <a:t>To inspire and empower women through collaborative approach from  women entrepreneurs from diversified functional area. Collaboration instead of competition is the mantra for the council </a:t>
            </a:r>
          </a:p>
        </p:txBody>
      </p:sp>
      <p:sp>
        <p:nvSpPr>
          <p:cNvPr id="5" name="object 5"/>
          <p:cNvSpPr/>
          <p:nvPr/>
        </p:nvSpPr>
        <p:spPr>
          <a:xfrm>
            <a:off x="269621" y="1067953"/>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663336" y="1307481"/>
            <a:ext cx="18435559" cy="1469123"/>
          </a:xfrm>
          <a:prstGeom prst="rect">
            <a:avLst/>
          </a:prstGeom>
        </p:spPr>
        <p:txBody>
          <a:bodyPr vert="horz" wrap="square" lIns="0" tIns="235715" rIns="0" bIns="0" rtlCol="0">
            <a:spAutoFit/>
          </a:bodyPr>
          <a:lstStyle/>
          <a:p>
            <a:pPr marL="503555">
              <a:lnSpc>
                <a:spcPct val="100000"/>
              </a:lnSpc>
            </a:pPr>
            <a:r>
              <a:rPr lang="en-US" sz="8000" b="1" spc="930" dirty="0">
                <a:solidFill>
                  <a:schemeClr val="tx1"/>
                </a:solidFill>
              </a:rPr>
              <a:t>Council Vision &amp;Mission</a:t>
            </a:r>
            <a:endParaRPr sz="8000" b="1" dirty="0">
              <a:solidFill>
                <a:schemeClr val="tx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2</a:t>
            </a:fld>
            <a:endParaRPr lang="en-US"/>
          </a:p>
        </p:txBody>
      </p:sp>
      <p:sp>
        <p:nvSpPr>
          <p:cNvPr id="7" name="object 13"/>
          <p:cNvSpPr/>
          <p:nvPr/>
        </p:nvSpPr>
        <p:spPr>
          <a:xfrm>
            <a:off x="15840" y="52535"/>
            <a:ext cx="3523840" cy="116587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Preeti </a:t>
            </a:r>
            <a:r>
              <a:rPr lang="en-US" sz="6600" b="1" spc="-135" dirty="0" err="1">
                <a:solidFill>
                  <a:schemeClr val="accent2">
                    <a:lumMod val="75000"/>
                  </a:schemeClr>
                </a:solidFill>
              </a:rPr>
              <a:t>Nakoti</a:t>
            </a:r>
            <a:r>
              <a:rPr lang="en-US" sz="6600" b="1" spc="-135" dirty="0">
                <a:solidFill>
                  <a:schemeClr val="accent2">
                    <a:lumMod val="75000"/>
                  </a:schemeClr>
                </a:solidFill>
              </a:rPr>
              <a:t> – State President Delhi NCR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20</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TextBox 13">
            <a:extLst>
              <a:ext uri="{FF2B5EF4-FFF2-40B4-BE49-F238E27FC236}">
                <a16:creationId xmlns:a16="http://schemas.microsoft.com/office/drawing/2014/main" id="{8DC901D6-1035-398E-7815-F96CA2923D5D}"/>
              </a:ext>
            </a:extLst>
          </p:cNvPr>
          <p:cNvSpPr txBox="1"/>
          <p:nvPr/>
        </p:nvSpPr>
        <p:spPr>
          <a:xfrm>
            <a:off x="1212215" y="4524405"/>
            <a:ext cx="10896600" cy="5693866"/>
          </a:xfrm>
          <a:prstGeom prst="rect">
            <a:avLst/>
          </a:prstGeom>
          <a:noFill/>
        </p:spPr>
        <p:txBody>
          <a:bodyPr wrap="square">
            <a:spAutoFit/>
          </a:bodyPr>
          <a:lstStyle/>
          <a:p>
            <a:r>
              <a:rPr lang="en-IN" sz="2800" dirty="0">
                <a:latin typeface="Segoe UI" panose="020B0502040204020203" pitchFamily="34" charset="0"/>
                <a:ea typeface="Calibri" panose="020F0502020204030204" pitchFamily="34" charset="0"/>
              </a:rPr>
              <a:t>Preeti is </a:t>
            </a:r>
            <a:r>
              <a:rPr lang="en-IN" sz="2800" dirty="0">
                <a:effectLst/>
                <a:latin typeface="Segoe UI" panose="020B0502040204020203" pitchFamily="34" charset="0"/>
                <a:ea typeface="Calibri" panose="020F0502020204030204" pitchFamily="34" charset="0"/>
              </a:rPr>
              <a:t>goal-oriented and People focused HR professional with over a decade of comprehensive experience in devising and executing best-in-class HR vision, strategies and policies to shape high performing cultures.</a:t>
            </a:r>
          </a:p>
          <a:p>
            <a:endParaRPr lang="en-IN" sz="2800" dirty="0">
              <a:latin typeface="Segoe UI" panose="020B0502040204020203" pitchFamily="34" charset="0"/>
            </a:endParaRPr>
          </a:p>
          <a:p>
            <a:r>
              <a:rPr lang="en-IN" sz="2800" dirty="0">
                <a:effectLst/>
                <a:latin typeface="Segoe UI" panose="020B0502040204020203" pitchFamily="34" charset="0"/>
                <a:ea typeface="Calibri" panose="020F0502020204030204" pitchFamily="34" charset="0"/>
              </a:rPr>
              <a:t>Her area of expertise includes directing HR Operations, Talent Acquisition, Talent Management, Employee Engagement, Performance Management, Organisation redesign &amp; structuring, HR Analytics, Payroll &amp; Statutory Compliance etc. She is a dedicated HR professional delivering sustainable and large scale Talent Acquisition strategies and initiatives across diverse vertices while adapting to evolving demands to ensure organisation has right people/talent at right time.</a:t>
            </a:r>
            <a:endParaRPr lang="en-IN" sz="2800" dirty="0"/>
          </a:p>
        </p:txBody>
      </p:sp>
      <p:pic>
        <p:nvPicPr>
          <p:cNvPr id="19" name="Picture 18">
            <a:extLst>
              <a:ext uri="{FF2B5EF4-FFF2-40B4-BE49-F238E27FC236}">
                <a16:creationId xmlns:a16="http://schemas.microsoft.com/office/drawing/2014/main" id="{7C713A7D-2E30-0D4A-9A06-E40079050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3850" y="4603662"/>
            <a:ext cx="5163379" cy="6560807"/>
          </a:xfrm>
          <a:prstGeom prst="rect">
            <a:avLst/>
          </a:prstGeom>
        </p:spPr>
      </p:pic>
    </p:spTree>
    <p:extLst>
      <p:ext uri="{BB962C8B-B14F-4D97-AF65-F5344CB8AC3E}">
        <p14:creationId xmlns:p14="http://schemas.microsoft.com/office/powerpoint/2010/main" val="211098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Sakshi Sharma – State VP UP</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21</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48693160-E5F7-F2D6-9D1E-489F1F3AB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4045" y="4277185"/>
            <a:ext cx="4738602" cy="6797995"/>
          </a:xfrm>
          <a:prstGeom prst="rect">
            <a:avLst/>
          </a:prstGeom>
        </p:spPr>
      </p:pic>
      <p:sp>
        <p:nvSpPr>
          <p:cNvPr id="7" name="TextBox 6">
            <a:extLst>
              <a:ext uri="{FF2B5EF4-FFF2-40B4-BE49-F238E27FC236}">
                <a16:creationId xmlns:a16="http://schemas.microsoft.com/office/drawing/2014/main" id="{A97F0F4B-279E-0050-6AE1-ACC501638876}"/>
              </a:ext>
            </a:extLst>
          </p:cNvPr>
          <p:cNvSpPr txBox="1"/>
          <p:nvPr/>
        </p:nvSpPr>
        <p:spPr>
          <a:xfrm>
            <a:off x="1773554" y="4384431"/>
            <a:ext cx="10046970" cy="5262979"/>
          </a:xfrm>
          <a:prstGeom prst="rect">
            <a:avLst/>
          </a:prstGeom>
          <a:noFill/>
        </p:spPr>
        <p:txBody>
          <a:bodyPr wrap="square">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Sakshi Sharma based at Greater Noida, U.P. and working as Manager-Operations in Research &amp; Development department.</a:t>
            </a: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She has recently started her new venture start-up named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Adhrit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Botanicals. </a:t>
            </a:r>
            <a:r>
              <a:rPr lang="en-US" sz="2400" kern="100" dirty="0">
                <a:effectLst/>
                <a:latin typeface="Calibri" panose="020F0502020204030204" pitchFamily="34" charset="0"/>
                <a:ea typeface="Times New Roman" panose="02020603050405020304" pitchFamily="18" charset="0"/>
                <a:cs typeface="Times New Roman" panose="02020603050405020304" pitchFamily="18" charset="0"/>
              </a:rPr>
              <a:t>Ayurveda and herbal products development such as healthcare products, oral care products, derma products, and herbal cosmetics.</a:t>
            </a:r>
            <a:endParaRPr lang="en-IN"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kern="100" dirty="0">
                <a:effectLst/>
                <a:latin typeface="Calibri" panose="020F0502020204030204" pitchFamily="34" charset="0"/>
                <a:ea typeface="Times New Roman" panose="02020603050405020304" pitchFamily="18" charset="0"/>
                <a:cs typeface="Times New Roman" panose="02020603050405020304" pitchFamily="18" charset="0"/>
              </a:rPr>
              <a:t>She has developed </a:t>
            </a:r>
            <a:r>
              <a:rPr lang="en-US" sz="2400" kern="100" dirty="0" err="1">
                <a:effectLst/>
                <a:latin typeface="Calibri" panose="020F0502020204030204" pitchFamily="34" charset="0"/>
                <a:ea typeface="Times New Roman" panose="02020603050405020304" pitchFamily="18" charset="0"/>
                <a:cs typeface="Times New Roman" panose="02020603050405020304" pitchFamily="18" charset="0"/>
              </a:rPr>
              <a:t>Kumkumadi</a:t>
            </a:r>
            <a:r>
              <a:rPr lang="en-US" sz="2400" kern="100" dirty="0">
                <a:effectLst/>
                <a:latin typeface="Calibri" panose="020F0502020204030204" pitchFamily="34" charset="0"/>
                <a:ea typeface="Times New Roman" panose="02020603050405020304" pitchFamily="18" charset="0"/>
                <a:cs typeface="Times New Roman" panose="02020603050405020304" pitchFamily="18" charset="0"/>
              </a:rPr>
              <a:t> night serum, Hyaluronic Acid Serum, Glutathione Serum, Niacinamide Serums, Moisturizers, Gel cleansers, Cleansing milk, Body toning oils, shampoos, hair oils, hair serums, Joints &amp; Muscle Pain Oil, Pain Ointments, Kidney Stone Syrup, Diabetes Powder, Muscle booster tonic, Female Hormone Regulator Tonic, Migraine Tea, Head Relaxant Massage Oil, Hand Wash and so. </a:t>
            </a:r>
            <a:endParaRPr lang="en-IN"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val="79563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 Rucha Acharya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22</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3385542"/>
          </a:xfrm>
          <a:prstGeom prst="rect">
            <a:avLst/>
          </a:prstGeom>
        </p:spPr>
        <p:txBody>
          <a:bodyPr vert="horz" wrap="square" lIns="0" tIns="0" rIns="0" bIns="0" rtlCol="0">
            <a:spAutoFit/>
          </a:bodyPr>
          <a:lstStyle/>
          <a:p>
            <a:pPr algn="l"/>
            <a:r>
              <a:rPr lang="en-US" sz="2200" b="1" spc="25" dirty="0">
                <a:latin typeface="Constantia" panose="02030602050306030303" pitchFamily="18" charset="0"/>
                <a:cs typeface="Garamond"/>
              </a:rPr>
              <a:t>Mrs. Rucha Acharya</a:t>
            </a:r>
          </a:p>
          <a:p>
            <a:pPr algn="l"/>
            <a:r>
              <a:rPr lang="en-US" sz="2200" b="1" spc="25" dirty="0">
                <a:latin typeface="Constantia" panose="02030602050306030303" pitchFamily="18" charset="0"/>
                <a:cs typeface="Garamond"/>
              </a:rPr>
              <a:t>Founder Director Revs Academy – Abacus &amp; English </a:t>
            </a:r>
          </a:p>
          <a:p>
            <a:pPr algn="l"/>
            <a:endParaRPr lang="en-US" sz="2200" b="1" spc="25" dirty="0">
              <a:latin typeface="Constantia" panose="02030602050306030303" pitchFamily="18" charset="0"/>
              <a:cs typeface="Garamond"/>
            </a:endParaRPr>
          </a:p>
          <a:p>
            <a:pPr algn="l"/>
            <a:r>
              <a:rPr lang="en-US" sz="2200" b="1" spc="25" dirty="0">
                <a:latin typeface="Constantia" panose="02030602050306030303" pitchFamily="18" charset="0"/>
                <a:cs typeface="Garamond"/>
              </a:rPr>
              <a:t>C/21, Trimurti Society, Ratnakar </a:t>
            </a:r>
            <a:r>
              <a:rPr lang="en-US" sz="2200" b="1" spc="25" dirty="0" err="1">
                <a:latin typeface="Constantia" panose="02030602050306030303" pitchFamily="18" charset="0"/>
                <a:cs typeface="Garamond"/>
              </a:rPr>
              <a:t>mata</a:t>
            </a:r>
            <a:r>
              <a:rPr lang="en-US" sz="2200" b="1" spc="25" dirty="0">
                <a:latin typeface="Constantia" panose="02030602050306030303" pitchFamily="18" charset="0"/>
                <a:cs typeface="Garamond"/>
              </a:rPr>
              <a:t> road, </a:t>
            </a:r>
            <a:r>
              <a:rPr lang="en-US" sz="2200" b="1" spc="25" dirty="0" err="1">
                <a:latin typeface="Constantia" panose="02030602050306030303" pitchFamily="18" charset="0"/>
                <a:cs typeface="Garamond"/>
              </a:rPr>
              <a:t>Kapadwanj</a:t>
            </a:r>
            <a:r>
              <a:rPr lang="en-US" sz="2200" b="1" spc="25" dirty="0">
                <a:latin typeface="Constantia" panose="02030602050306030303" pitchFamily="18" charset="0"/>
                <a:cs typeface="Garamond"/>
              </a:rPr>
              <a:t> – 387620 </a:t>
            </a:r>
            <a:r>
              <a:rPr lang="en-US" sz="2200" b="1" spc="25" dirty="0" err="1">
                <a:latin typeface="Constantia" panose="02030602050306030303" pitchFamily="18" charset="0"/>
                <a:cs typeface="Garamond"/>
              </a:rPr>
              <a:t>Dist</a:t>
            </a:r>
            <a:r>
              <a:rPr lang="en-US" sz="2200" b="1" spc="25" dirty="0">
                <a:latin typeface="Constantia" panose="02030602050306030303" pitchFamily="18" charset="0"/>
                <a:cs typeface="Garamond"/>
              </a:rPr>
              <a:t>-Kheda, </a:t>
            </a:r>
            <a:r>
              <a:rPr lang="en-US" sz="2200" b="1" spc="25" dirty="0" err="1">
                <a:latin typeface="Constantia" panose="02030602050306030303" pitchFamily="18" charset="0"/>
                <a:cs typeface="Garamond"/>
              </a:rPr>
              <a:t>GujaratQualification</a:t>
            </a:r>
            <a:r>
              <a:rPr lang="en-US" sz="2200" b="1" spc="25" dirty="0">
                <a:latin typeface="Constantia" panose="02030602050306030303" pitchFamily="18" charset="0"/>
                <a:cs typeface="Garamond"/>
              </a:rPr>
              <a:t>: MBA (HR)Work experience: 20 years in Education field and social work </a:t>
            </a:r>
          </a:p>
          <a:p>
            <a:pPr algn="l"/>
            <a:r>
              <a:rPr lang="en-US" sz="2200" b="1" spc="25" dirty="0">
                <a:latin typeface="Constantia" panose="02030602050306030303" pitchFamily="18" charset="0"/>
                <a:cs typeface="Garamond"/>
              </a:rPr>
              <a:t>Achievement: Established Abacus Academy for small towns and villages to enhance calculation skills in small child. Future Plan: provide employment to the young people in education field with very less investment.</a:t>
            </a:r>
          </a:p>
          <a:p>
            <a:pPr algn="l"/>
            <a:r>
              <a:rPr lang="en-US" sz="2200" b="1" spc="25" dirty="0">
                <a:latin typeface="Constantia" panose="02030602050306030303" pitchFamily="18" charset="0"/>
                <a:cs typeface="Garamond"/>
              </a:rPr>
              <a:t>Empower women to  become self employed.</a:t>
            </a:r>
          </a:p>
        </p:txBody>
      </p:sp>
      <p:pic>
        <p:nvPicPr>
          <p:cNvPr id="3" name="Picture 2">
            <a:extLst>
              <a:ext uri="{FF2B5EF4-FFF2-40B4-BE49-F238E27FC236}">
                <a16:creationId xmlns:a16="http://schemas.microsoft.com/office/drawing/2014/main" id="{4817655E-3481-C5CD-C5D6-FE6909E73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6431" y="4913215"/>
            <a:ext cx="5322225" cy="5908455"/>
          </a:xfrm>
          <a:prstGeom prst="rect">
            <a:avLst/>
          </a:prstGeom>
        </p:spPr>
      </p:pic>
    </p:spTree>
    <p:extLst>
      <p:ext uri="{BB962C8B-B14F-4D97-AF65-F5344CB8AC3E}">
        <p14:creationId xmlns:p14="http://schemas.microsoft.com/office/powerpoint/2010/main" val="106764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 </a:t>
            </a:r>
            <a:r>
              <a:rPr lang="en-IN" sz="5400" b="1" dirty="0">
                <a:solidFill>
                  <a:schemeClr val="accent2">
                    <a:lumMod val="75000"/>
                  </a:schemeClr>
                </a:solidFill>
              </a:rPr>
              <a:t>Dr Rajalakshmi Mohan </a:t>
            </a:r>
            <a:r>
              <a:rPr lang="en-US" sz="5400" b="1" spc="-135" dirty="0">
                <a:solidFill>
                  <a:schemeClr val="accent2">
                    <a:lumMod val="75000"/>
                  </a:schemeClr>
                </a:solidFill>
              </a:rPr>
              <a:t>  –State president-</a:t>
            </a:r>
            <a:r>
              <a:rPr lang="en-US" sz="5400" b="1" spc="-135" dirty="0" err="1">
                <a:solidFill>
                  <a:schemeClr val="accent2">
                    <a:lumMod val="75000"/>
                  </a:schemeClr>
                </a:solidFill>
              </a:rPr>
              <a:t>Tamilnadu</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23</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1015663"/>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pic>
        <p:nvPicPr>
          <p:cNvPr id="6" name="Picture 5">
            <a:extLst>
              <a:ext uri="{FF2B5EF4-FFF2-40B4-BE49-F238E27FC236}">
                <a16:creationId xmlns:a16="http://schemas.microsoft.com/office/drawing/2014/main" id="{6F577AA3-F048-CBBB-EAE5-30B7D31EF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6733" y="4245856"/>
            <a:ext cx="3060434" cy="6780039"/>
          </a:xfrm>
          <a:prstGeom prst="rect">
            <a:avLst/>
          </a:prstGeom>
        </p:spPr>
      </p:pic>
      <p:sp>
        <p:nvSpPr>
          <p:cNvPr id="12" name="TextBox 11">
            <a:extLst>
              <a:ext uri="{FF2B5EF4-FFF2-40B4-BE49-F238E27FC236}">
                <a16:creationId xmlns:a16="http://schemas.microsoft.com/office/drawing/2014/main" id="{5DDBAB75-BDEA-6510-5143-A5833C1AEEA8}"/>
              </a:ext>
            </a:extLst>
          </p:cNvPr>
          <p:cNvSpPr txBox="1"/>
          <p:nvPr/>
        </p:nvSpPr>
        <p:spPr>
          <a:xfrm>
            <a:off x="839461" y="4554250"/>
            <a:ext cx="10046970" cy="3046988"/>
          </a:xfrm>
          <a:prstGeom prst="rect">
            <a:avLst/>
          </a:prstGeom>
          <a:noFill/>
        </p:spPr>
        <p:txBody>
          <a:bodyPr wrap="square">
            <a:spAutoFit/>
          </a:bodyPr>
          <a:lstStyle/>
          <a:p>
            <a:r>
              <a:rPr lang="en-IN" sz="2400" dirty="0"/>
              <a:t>Dr Rajalakshmi Mohan is an Acupuncture specialist and PHD in Alternative Medicine - Government certified Ayurveda Panchakarma </a:t>
            </a:r>
          </a:p>
          <a:p>
            <a:endParaRPr lang="en-IN" sz="2400" dirty="0"/>
          </a:p>
          <a:p>
            <a:r>
              <a:rPr lang="en-US" sz="2400" dirty="0"/>
              <a:t>Member, Aayush International Medical Association</a:t>
            </a:r>
            <a:endParaRPr lang="en-IN" sz="2400" dirty="0"/>
          </a:p>
          <a:p>
            <a:endParaRPr lang="en-IN" sz="2400" dirty="0"/>
          </a:p>
          <a:p>
            <a:r>
              <a:rPr lang="en-IN" sz="2400" dirty="0"/>
              <a:t>She is interested to provide career guidance about opportunities </a:t>
            </a:r>
            <a:r>
              <a:rPr lang="en-US" sz="2400" dirty="0"/>
              <a:t>career in ayurveda or acupuncture </a:t>
            </a:r>
            <a:endParaRPr lang="en-IN" sz="2400" dirty="0"/>
          </a:p>
        </p:txBody>
      </p:sp>
    </p:spTree>
    <p:extLst>
      <p:ext uri="{BB962C8B-B14F-4D97-AF65-F5344CB8AC3E}">
        <p14:creationId xmlns:p14="http://schemas.microsoft.com/office/powerpoint/2010/main" val="429193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 Capt. Asha Alagappa</a:t>
            </a:r>
            <a:r>
              <a:rPr lang="en-US" sz="5400" b="1" spc="-135" dirty="0">
                <a:solidFill>
                  <a:schemeClr val="accent2">
                    <a:lumMod val="75000"/>
                  </a:schemeClr>
                </a:solidFill>
              </a:rPr>
              <a:t> –State president-</a:t>
            </a:r>
            <a:r>
              <a:rPr lang="en-US" sz="5400" b="1" spc="-135" dirty="0" err="1">
                <a:solidFill>
                  <a:schemeClr val="accent2">
                    <a:lumMod val="75000"/>
                  </a:schemeClr>
                </a:solidFill>
              </a:rPr>
              <a:t>Maharastra</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24</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1015663"/>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sp>
        <p:nvSpPr>
          <p:cNvPr id="12" name="TextBox 11">
            <a:extLst>
              <a:ext uri="{FF2B5EF4-FFF2-40B4-BE49-F238E27FC236}">
                <a16:creationId xmlns:a16="http://schemas.microsoft.com/office/drawing/2014/main" id="{5DDBAB75-BDEA-6510-5143-A5833C1AEEA8}"/>
              </a:ext>
            </a:extLst>
          </p:cNvPr>
          <p:cNvSpPr txBox="1"/>
          <p:nvPr/>
        </p:nvSpPr>
        <p:spPr>
          <a:xfrm>
            <a:off x="839461" y="4554250"/>
            <a:ext cx="10046970" cy="5632311"/>
          </a:xfrm>
          <a:prstGeom prst="rect">
            <a:avLst/>
          </a:prstGeom>
          <a:noFill/>
        </p:spPr>
        <p:txBody>
          <a:bodyPr wrap="square">
            <a:spAutoFit/>
          </a:bodyPr>
          <a:lstStyle/>
          <a:p>
            <a:r>
              <a:rPr lang="en-US" sz="2400" dirty="0"/>
              <a:t>Capt. Asha Alagappa is a Season Veteran and the first Indian Women Army Ammunition and Explosive Expert, </a:t>
            </a:r>
          </a:p>
          <a:p>
            <a:r>
              <a:rPr lang="en-US" sz="2400" dirty="0"/>
              <a:t>Author of the book ‘ Be the Hero of your Life’.  </a:t>
            </a:r>
          </a:p>
          <a:p>
            <a:r>
              <a:rPr lang="en-US" sz="2400" dirty="0"/>
              <a:t>Strategic Advisory &amp; EC Member at 'MSME Business Forum(India)’ </a:t>
            </a:r>
          </a:p>
          <a:p>
            <a:r>
              <a:rPr lang="en-US" sz="2400" dirty="0"/>
              <a:t>"Naam Foundation, </a:t>
            </a:r>
          </a:p>
          <a:p>
            <a:r>
              <a:rPr lang="en-US" sz="2400" dirty="0"/>
              <a:t>worked in Corporate for 2 decades as SME in </a:t>
            </a:r>
            <a:r>
              <a:rPr lang="en-US" sz="2400" dirty="0" err="1"/>
              <a:t>defence</a:t>
            </a:r>
            <a:r>
              <a:rPr lang="en-US" sz="2400" dirty="0"/>
              <a:t> business, last apt being Vice President at Iron Lady for women  empowerment and leadership pan India role supporting 1000s of women.</a:t>
            </a:r>
          </a:p>
          <a:p>
            <a:r>
              <a:rPr lang="en-US" sz="2400" b="1" dirty="0"/>
              <a:t>founder of Gyan </a:t>
            </a:r>
            <a:r>
              <a:rPr lang="en-US" sz="2400" b="1" dirty="0" err="1"/>
              <a:t>Darshani</a:t>
            </a:r>
            <a:r>
              <a:rPr lang="en-US" sz="2400" b="1" dirty="0"/>
              <a:t> </a:t>
            </a:r>
            <a:r>
              <a:rPr lang="en-US" sz="2400" dirty="0"/>
              <a:t>training with </a:t>
            </a:r>
            <a:r>
              <a:rPr lang="en-US" sz="2400" dirty="0" err="1"/>
              <a:t>guidence</a:t>
            </a:r>
            <a:r>
              <a:rPr lang="en-US" sz="2400" dirty="0"/>
              <a:t> to students to join </a:t>
            </a:r>
            <a:r>
              <a:rPr lang="en-US" sz="2400" dirty="0" err="1"/>
              <a:t>defence</a:t>
            </a:r>
            <a:r>
              <a:rPr lang="en-US" sz="2400" dirty="0"/>
              <a:t> as officers,</a:t>
            </a:r>
          </a:p>
          <a:p>
            <a:r>
              <a:rPr lang="en-US" sz="2400" dirty="0"/>
              <a:t>POSH Certified Internal Committee Expert and a Certified </a:t>
            </a:r>
            <a:r>
              <a:rPr lang="en-US" sz="2400" dirty="0" err="1"/>
              <a:t>Defence</a:t>
            </a:r>
            <a:r>
              <a:rPr lang="en-US" sz="2400" dirty="0"/>
              <a:t> Career Coach &amp; Business Mentor for 3 Decades along with being the motivational and Keynote speakers to share my knowledge and experience in the education institutes and Corporates. </a:t>
            </a:r>
            <a:endParaRPr lang="en-IN" sz="2400" dirty="0"/>
          </a:p>
        </p:txBody>
      </p:sp>
      <p:pic>
        <p:nvPicPr>
          <p:cNvPr id="3" name="Picture 2">
            <a:extLst>
              <a:ext uri="{FF2B5EF4-FFF2-40B4-BE49-F238E27FC236}">
                <a16:creationId xmlns:a16="http://schemas.microsoft.com/office/drawing/2014/main" id="{15FEE97C-41EF-5A8A-8EE7-13AF6B76C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2783" y="4986080"/>
            <a:ext cx="4781550" cy="5286375"/>
          </a:xfrm>
          <a:prstGeom prst="rect">
            <a:avLst/>
          </a:prstGeom>
        </p:spPr>
      </p:pic>
    </p:spTree>
    <p:extLst>
      <p:ext uri="{BB962C8B-B14F-4D97-AF65-F5344CB8AC3E}">
        <p14:creationId xmlns:p14="http://schemas.microsoft.com/office/powerpoint/2010/main" val="166415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25</a:t>
            </a:fld>
            <a:endParaRPr lang="en-US"/>
          </a:p>
        </p:txBody>
      </p:sp>
      <p:sp>
        <p:nvSpPr>
          <p:cNvPr id="12" name="object 13"/>
          <p:cNvSpPr/>
          <p:nvPr/>
        </p:nvSpPr>
        <p:spPr>
          <a:xfrm>
            <a:off x="356010" y="282713"/>
            <a:ext cx="2443806" cy="1057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t>26</a:t>
            </a:fld>
            <a:endParaRPr lang="en-US"/>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Tree>
    <p:extLst>
      <p:ext uri="{BB962C8B-B14F-4D97-AF65-F5344CB8AC3E}">
        <p14:creationId xmlns:p14="http://schemas.microsoft.com/office/powerpoint/2010/main" val="315859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1650" y="2987675"/>
            <a:ext cx="13182600" cy="1846659"/>
          </a:xfrm>
          <a:prstGeom prst="rect">
            <a:avLst/>
          </a:prstGeom>
        </p:spPr>
        <p:txBody>
          <a:bodyPr vert="horz" wrap="square" lIns="0" tIns="0" rIns="0" bIns="0" rtlCol="0">
            <a:spAutoFit/>
          </a:bodyPr>
          <a:lstStyle/>
          <a:p>
            <a:pPr marL="12700">
              <a:lnSpc>
                <a:spcPct val="100000"/>
              </a:lnSpc>
            </a:pPr>
            <a:r>
              <a:rPr sz="6000" spc="10" dirty="0">
                <a:solidFill>
                  <a:srgbClr val="DD8EA8"/>
                </a:solidFill>
                <a:latin typeface="Arial"/>
                <a:cs typeface="Arial"/>
              </a:rPr>
              <a:t>W</a:t>
            </a:r>
            <a:r>
              <a:rPr sz="6000" spc="40" dirty="0">
                <a:solidFill>
                  <a:srgbClr val="DD8EA8"/>
                </a:solidFill>
                <a:latin typeface="Arial"/>
                <a:cs typeface="Arial"/>
              </a:rPr>
              <a:t>O</a:t>
            </a:r>
            <a:r>
              <a:rPr sz="6000" spc="-85" dirty="0">
                <a:solidFill>
                  <a:srgbClr val="DD8EA8"/>
                </a:solidFill>
                <a:latin typeface="Arial"/>
                <a:cs typeface="Arial"/>
              </a:rPr>
              <a:t>ME</a:t>
            </a:r>
            <a:r>
              <a:rPr sz="6000" spc="-165" dirty="0">
                <a:solidFill>
                  <a:srgbClr val="DD8EA8"/>
                </a:solidFill>
                <a:latin typeface="Arial"/>
                <a:cs typeface="Arial"/>
              </a:rPr>
              <a:t>N</a:t>
            </a:r>
            <a:r>
              <a:rPr sz="6000" spc="25" dirty="0">
                <a:solidFill>
                  <a:srgbClr val="DD8EA8"/>
                </a:solidFill>
                <a:latin typeface="Arial"/>
                <a:cs typeface="Arial"/>
              </a:rPr>
              <a:t>'</a:t>
            </a:r>
            <a:r>
              <a:rPr sz="6000" spc="-200" dirty="0">
                <a:solidFill>
                  <a:srgbClr val="DD8EA8"/>
                </a:solidFill>
                <a:latin typeface="Arial"/>
                <a:cs typeface="Arial"/>
              </a:rPr>
              <a:t>S</a:t>
            </a:r>
            <a:r>
              <a:rPr sz="6000" spc="-10" dirty="0">
                <a:solidFill>
                  <a:srgbClr val="DD8EA8"/>
                </a:solidFill>
                <a:latin typeface="Arial"/>
                <a:cs typeface="Arial"/>
              </a:rPr>
              <a:t> </a:t>
            </a:r>
            <a:r>
              <a:rPr sz="6000" spc="80" dirty="0">
                <a:solidFill>
                  <a:srgbClr val="DD8EA8"/>
                </a:solidFill>
                <a:latin typeface="Arial"/>
                <a:cs typeface="Arial"/>
              </a:rPr>
              <a:t>I</a:t>
            </a:r>
            <a:r>
              <a:rPr sz="6000" spc="-95" dirty="0">
                <a:solidFill>
                  <a:srgbClr val="DD8EA8"/>
                </a:solidFill>
                <a:latin typeface="Arial"/>
                <a:cs typeface="Arial"/>
              </a:rPr>
              <a:t>N</a:t>
            </a:r>
            <a:r>
              <a:rPr sz="6000" spc="-160" dirty="0">
                <a:solidFill>
                  <a:srgbClr val="DD8EA8"/>
                </a:solidFill>
                <a:latin typeface="Arial"/>
                <a:cs typeface="Arial"/>
              </a:rPr>
              <a:t>D</a:t>
            </a:r>
            <a:r>
              <a:rPr sz="6000" spc="80" dirty="0">
                <a:solidFill>
                  <a:srgbClr val="DD8EA8"/>
                </a:solidFill>
                <a:latin typeface="Arial"/>
                <a:cs typeface="Arial"/>
              </a:rPr>
              <a:t>I</a:t>
            </a:r>
            <a:r>
              <a:rPr sz="6000" spc="-110" dirty="0">
                <a:solidFill>
                  <a:srgbClr val="DD8EA8"/>
                </a:solidFill>
                <a:latin typeface="Arial"/>
                <a:cs typeface="Arial"/>
              </a:rPr>
              <a:t>AN</a:t>
            </a:r>
            <a:r>
              <a:rPr sz="6000" spc="-50" dirty="0">
                <a:solidFill>
                  <a:srgbClr val="DD8EA8"/>
                </a:solidFill>
                <a:latin typeface="Arial"/>
                <a:cs typeface="Arial"/>
              </a:rPr>
              <a:t> </a:t>
            </a:r>
            <a:r>
              <a:rPr sz="6000" spc="-110" dirty="0">
                <a:solidFill>
                  <a:srgbClr val="DD8EA8"/>
                </a:solidFill>
                <a:latin typeface="Arial"/>
                <a:cs typeface="Arial"/>
              </a:rPr>
              <a:t>CHAMBER</a:t>
            </a:r>
            <a:r>
              <a:rPr sz="6000" spc="75" dirty="0">
                <a:solidFill>
                  <a:srgbClr val="DD8EA8"/>
                </a:solidFill>
                <a:latin typeface="Arial"/>
                <a:cs typeface="Arial"/>
              </a:rPr>
              <a:t> </a:t>
            </a:r>
            <a:r>
              <a:rPr sz="6000" spc="-35" dirty="0">
                <a:solidFill>
                  <a:srgbClr val="DD8EA8"/>
                </a:solidFill>
                <a:latin typeface="Arial"/>
                <a:cs typeface="Arial"/>
              </a:rPr>
              <a:t>O</a:t>
            </a:r>
            <a:r>
              <a:rPr sz="6000" spc="-60" dirty="0">
                <a:solidFill>
                  <a:srgbClr val="DD8EA8"/>
                </a:solidFill>
                <a:latin typeface="Arial"/>
                <a:cs typeface="Arial"/>
              </a:rPr>
              <a:t>F</a:t>
            </a:r>
            <a:r>
              <a:rPr sz="6000" spc="-130" dirty="0">
                <a:solidFill>
                  <a:srgbClr val="DD8EA8"/>
                </a:solidFill>
                <a:latin typeface="Arial"/>
                <a:cs typeface="Arial"/>
              </a:rPr>
              <a:t> </a:t>
            </a:r>
            <a:r>
              <a:rPr sz="6000" spc="-65" dirty="0">
                <a:solidFill>
                  <a:srgbClr val="DD8EA8"/>
                </a:solidFill>
                <a:latin typeface="Arial"/>
                <a:cs typeface="Arial"/>
              </a:rPr>
              <a:t>C</a:t>
            </a:r>
            <a:r>
              <a:rPr sz="6000" spc="-90" dirty="0">
                <a:solidFill>
                  <a:srgbClr val="DD8EA8"/>
                </a:solidFill>
                <a:latin typeface="Arial"/>
                <a:cs typeface="Arial"/>
              </a:rPr>
              <a:t>O</a:t>
            </a:r>
            <a:r>
              <a:rPr sz="6000" spc="-114" dirty="0">
                <a:solidFill>
                  <a:srgbClr val="DD8EA8"/>
                </a:solidFill>
                <a:latin typeface="Arial"/>
                <a:cs typeface="Arial"/>
              </a:rPr>
              <a:t>MMERCE</a:t>
            </a:r>
            <a:r>
              <a:rPr sz="6000" spc="-5" dirty="0">
                <a:solidFill>
                  <a:srgbClr val="DD8EA8"/>
                </a:solidFill>
                <a:latin typeface="Arial"/>
                <a:cs typeface="Arial"/>
              </a:rPr>
              <a:t> </a:t>
            </a:r>
            <a:r>
              <a:rPr sz="6000" spc="-55" dirty="0">
                <a:solidFill>
                  <a:srgbClr val="DD8EA8"/>
                </a:solidFill>
                <a:latin typeface="Arial"/>
                <a:cs typeface="Arial"/>
              </a:rPr>
              <a:t>A</a:t>
            </a:r>
            <a:r>
              <a:rPr sz="6000" spc="-65" dirty="0">
                <a:solidFill>
                  <a:srgbClr val="DD8EA8"/>
                </a:solidFill>
                <a:latin typeface="Arial"/>
                <a:cs typeface="Arial"/>
              </a:rPr>
              <a:t>N</a:t>
            </a:r>
            <a:r>
              <a:rPr sz="6000" spc="-650" dirty="0">
                <a:solidFill>
                  <a:srgbClr val="DD8EA8"/>
                </a:solidFill>
                <a:latin typeface="Arial"/>
                <a:cs typeface="Arial"/>
              </a:rPr>
              <a:t>D</a:t>
            </a:r>
            <a:r>
              <a:rPr sz="6000" spc="-735" dirty="0">
                <a:solidFill>
                  <a:srgbClr val="DD8EA8"/>
                </a:solidFill>
                <a:latin typeface="Arial"/>
                <a:cs typeface="Arial"/>
              </a:rPr>
              <a:t>I</a:t>
            </a:r>
            <a:r>
              <a:rPr sz="6000" spc="-190" dirty="0">
                <a:solidFill>
                  <a:srgbClr val="DD8EA8"/>
                </a:solidFill>
                <a:latin typeface="Arial"/>
                <a:cs typeface="Arial"/>
              </a:rPr>
              <a:t>N</a:t>
            </a:r>
            <a:r>
              <a:rPr sz="6000" spc="-135" dirty="0">
                <a:solidFill>
                  <a:srgbClr val="DD8EA8"/>
                </a:solidFill>
                <a:latin typeface="Arial"/>
                <a:cs typeface="Arial"/>
              </a:rPr>
              <a:t>DUSTRY</a:t>
            </a:r>
            <a:endParaRPr sz="6000" dirty="0">
              <a:latin typeface="Arial"/>
              <a:cs typeface="Aria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Darshana Thakkar – President</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4</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717551" y="4035642"/>
            <a:ext cx="10968990" cy="7355860"/>
          </a:xfrm>
          <a:prstGeom prst="rect">
            <a:avLst/>
          </a:prstGeom>
        </p:spPr>
        <p:txBody>
          <a:bodyPr vert="horz" wrap="square" lIns="0" tIns="0" rIns="0" bIns="0" rtlCol="0">
            <a:spAutoFit/>
          </a:bodyPr>
          <a:lstStyle/>
          <a:p>
            <a:pPr marL="342918" indent="-342918" algn="just">
              <a:buFont typeface="Wingdings" panose="05000000000000000000" pitchFamily="2" charset="2"/>
              <a:buChar char="Ø"/>
            </a:pPr>
            <a:r>
              <a:rPr lang="en-US" sz="2800" b="1" dirty="0">
                <a:solidFill>
                  <a:schemeClr val="accent2">
                    <a:lumMod val="75000"/>
                  </a:schemeClr>
                </a:solidFill>
                <a:latin typeface="Segoe UI" panose="020B0502040204020203" pitchFamily="34" charset="0"/>
                <a:cs typeface="Segoe UI" panose="020B0502040204020203" pitchFamily="34" charset="0"/>
              </a:rPr>
              <a:t>Darshana Thakkar </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is an expert in Transformation of the business that helps business in achieving growth with speed and scale.</a:t>
            </a:r>
          </a:p>
          <a:p>
            <a:pPr marL="342918" indent="-342918" algn="just">
              <a:buFont typeface="Wingdings" panose="05000000000000000000" pitchFamily="2" charset="2"/>
              <a:buChar char="Ø"/>
            </a:pP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She an Electrical Engineer followed by  MBA-Operations with hardcore industry experience in managing business operations. </a:t>
            </a:r>
          </a:p>
          <a:p>
            <a:pPr marL="342918" indent="-342918" algn="just">
              <a:buFont typeface="Wingdings" panose="05000000000000000000" pitchFamily="2" charset="2"/>
              <a:buChar char="Ø"/>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She has invested 27 years in Transforming Micro and Small Enterprises. </a:t>
            </a:r>
          </a:p>
          <a:p>
            <a:pPr marL="342918" indent="-342918" algn="just">
              <a:buFont typeface="Wingdings" panose="05000000000000000000" pitchFamily="2" charset="2"/>
              <a:buChar char="Ø"/>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Her rich experience in managing and resolving pain areas and the real-life problem of the </a:t>
            </a:r>
            <a:r>
              <a:rPr lang="en-IN" sz="2800" b="1" dirty="0">
                <a:solidFill>
                  <a:srgbClr val="991B1B"/>
                </a:solidFill>
                <a:latin typeface="Berlin Sans FB" panose="020E0602020502020306" pitchFamily="34" charset="0"/>
                <a:ea typeface="Calibri" panose="020F0502020204030204" pitchFamily="34" charset="0"/>
                <a:cs typeface="Calibri" panose="020F0502020204030204" pitchFamily="34" charset="0"/>
              </a:rPr>
              <a:t>MSME</a:t>
            </a: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companies are helping the client organization to obtain quick results</a:t>
            </a:r>
          </a:p>
          <a:p>
            <a:pPr marL="285765" indent="-285765" algn="just">
              <a:buFont typeface="Wingdings" panose="05000000000000000000" pitchFamily="2" charset="2"/>
              <a:buChar char="Ø"/>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She is keen for the growth of Indian </a:t>
            </a:r>
            <a:r>
              <a:rPr lang="en-IN" sz="2800" b="1" dirty="0">
                <a:solidFill>
                  <a:srgbClr val="991B1B"/>
                </a:solidFill>
                <a:latin typeface="Berlin Sans FB" panose="020E0602020502020306" pitchFamily="34" charset="0"/>
                <a:ea typeface="Calibri" panose="020F0502020204030204" pitchFamily="34" charset="0"/>
                <a:cs typeface="Calibri" panose="020F0502020204030204" pitchFamily="34" charset="0"/>
              </a:rPr>
              <a:t>Start ups </a:t>
            </a: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so providing mentoring &amp; hand holding support to start ups to make them succeed at fast pace.</a:t>
            </a:r>
          </a:p>
          <a:p>
            <a:pPr marL="285765" indent="-285765" algn="just">
              <a:buFont typeface="Wingdings" panose="05000000000000000000" pitchFamily="2" charset="2"/>
              <a:buChar char="Ø"/>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She is very much passionate to support women in pursuing their career and life goal. She is working very actively for </a:t>
            </a:r>
            <a:r>
              <a:rPr lang="en-IN" sz="2800" b="1" dirty="0">
                <a:solidFill>
                  <a:srgbClr val="991B1B"/>
                </a:solidFill>
                <a:latin typeface="Berlin Sans FB" panose="020E0602020502020306" pitchFamily="34" charset="0"/>
                <a:ea typeface="Calibri" panose="020F0502020204030204" pitchFamily="34" charset="0"/>
                <a:cs typeface="Calibri" panose="020F0502020204030204" pitchFamily="34" charset="0"/>
              </a:rPr>
              <a:t>women entrepreneurship</a:t>
            </a:r>
            <a:r>
              <a:rPr lang="en-IN" sz="2800" b="1" dirty="0">
                <a:solidFill>
                  <a:srgbClr val="991B1B"/>
                </a:solidFill>
                <a:latin typeface="Calibri" panose="020F0502020204030204" pitchFamily="34" charset="0"/>
                <a:ea typeface="Calibri" panose="020F0502020204030204" pitchFamily="34" charset="0"/>
                <a:cs typeface="Calibri" panose="020F0502020204030204" pitchFamily="34" charset="0"/>
              </a:rPr>
              <a:t> </a:t>
            </a: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and women leadership development.</a:t>
            </a:r>
          </a:p>
          <a:p>
            <a:pPr marL="285765" indent="-285765" algn="just">
              <a:buFont typeface="Wingdings" panose="05000000000000000000" pitchFamily="2" charset="2"/>
              <a:buChar char="Ø"/>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She is associated with Government of Gujarat for Start ups.</a:t>
            </a:r>
          </a:p>
          <a:p>
            <a:pPr marL="285765" indent="-285765" algn="just">
              <a:buFont typeface="Wingdings" panose="05000000000000000000" pitchFamily="2" charset="2"/>
              <a:buChar char="Ø"/>
            </a:pPr>
            <a:r>
              <a:rPr lang="en-IN" sz="28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She has received several accolades and recognition for her contributions to MSME and Start up Ecosystem along with few media coverage.</a:t>
            </a:r>
          </a:p>
          <a:p>
            <a:pPr marL="12700" algn="just">
              <a:lnSpc>
                <a:spcPct val="100000"/>
              </a:lnSpc>
            </a:pPr>
            <a:endParaRPr lang="en-US" sz="3000" b="1" spc="25" dirty="0">
              <a:latin typeface="Garamond"/>
              <a:cs typeface="Garamond"/>
            </a:endParaRPr>
          </a:p>
        </p:txBody>
      </p:sp>
      <p:pic>
        <p:nvPicPr>
          <p:cNvPr id="18" name="Picture 17">
            <a:extLst>
              <a:ext uri="{FF2B5EF4-FFF2-40B4-BE49-F238E27FC236}">
                <a16:creationId xmlns:a16="http://schemas.microsoft.com/office/drawing/2014/main" id="{0BCCC701-B975-5C39-B079-066F47DB0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6505" y="4035642"/>
            <a:ext cx="6254050" cy="6996187"/>
          </a:xfrm>
          <a:prstGeom prst="rect">
            <a:avLst/>
          </a:prstGeom>
        </p:spPr>
      </p:pic>
    </p:spTree>
    <p:extLst>
      <p:ext uri="{BB962C8B-B14F-4D97-AF65-F5344CB8AC3E}">
        <p14:creationId xmlns:p14="http://schemas.microsoft.com/office/powerpoint/2010/main" val="313377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85508"/>
            <a:ext cx="18364200" cy="3137291"/>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Priyanka Pandey – Vice President</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5</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10" y="4435475"/>
            <a:ext cx="10968990" cy="461665"/>
          </a:xfrm>
          <a:prstGeom prst="rect">
            <a:avLst/>
          </a:prstGeom>
        </p:spPr>
        <p:txBody>
          <a:bodyPr vert="horz" wrap="square" lIns="0" tIns="0" rIns="0" bIns="0" rtlCol="0">
            <a:spAutoFit/>
          </a:bodyPr>
          <a:lstStyle/>
          <a:p>
            <a:pPr marL="12700" algn="just">
              <a:lnSpc>
                <a:spcPct val="100000"/>
              </a:lnSpc>
            </a:pPr>
            <a:endParaRPr lang="en-US" sz="3000" b="1" spc="25" dirty="0">
              <a:latin typeface="Garamond"/>
              <a:cs typeface="Garamond"/>
            </a:endParaRPr>
          </a:p>
        </p:txBody>
      </p:sp>
      <p:pic>
        <p:nvPicPr>
          <p:cNvPr id="2" name="Picture 1" descr="Priyanka Pandey, CEO Zauvijek">
            <a:extLst>
              <a:ext uri="{FF2B5EF4-FFF2-40B4-BE49-F238E27FC236}">
                <a16:creationId xmlns:a16="http://schemas.microsoft.com/office/drawing/2014/main" id="{3141F4D1-BF77-879A-3036-54981092D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3335" y="4267169"/>
            <a:ext cx="6177915" cy="6594468"/>
          </a:xfrm>
          <a:prstGeom prst="rect">
            <a:avLst/>
          </a:prstGeom>
          <a:noFill/>
          <a:ln>
            <a:noFill/>
          </a:ln>
        </p:spPr>
      </p:pic>
      <p:sp>
        <p:nvSpPr>
          <p:cNvPr id="7" name="TextBox 6">
            <a:extLst>
              <a:ext uri="{FF2B5EF4-FFF2-40B4-BE49-F238E27FC236}">
                <a16:creationId xmlns:a16="http://schemas.microsoft.com/office/drawing/2014/main" id="{28C8CC17-93CD-6E5F-DC9E-6D03513D77E1}"/>
              </a:ext>
            </a:extLst>
          </p:cNvPr>
          <p:cNvSpPr txBox="1"/>
          <p:nvPr/>
        </p:nvSpPr>
        <p:spPr>
          <a:xfrm>
            <a:off x="1541083" y="4554250"/>
            <a:ext cx="10046970" cy="6599435"/>
          </a:xfrm>
          <a:prstGeom prst="rect">
            <a:avLst/>
          </a:prstGeom>
          <a:noFill/>
        </p:spPr>
        <p:txBody>
          <a:bodyPr wrap="square">
            <a:spAutoFit/>
          </a:bodyPr>
          <a:lstStyle/>
          <a:p>
            <a:pPr algn="just">
              <a:lnSpc>
                <a:spcPct val="107000"/>
              </a:lnSpc>
              <a:spcAft>
                <a:spcPts val="800"/>
              </a:spcAft>
            </a:pP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Priyanka has started her career by joining the finance division in Indian Oil Corporation Limited (IOCL). After that she founded Tax Arena, a taxation and business consulting venture with all round services for Indian MSMEs, industries and corporates successfully. Passion towards technology motivates her to start a tech startup. She co-founded </a:t>
            </a:r>
            <a:r>
              <a:rPr lang="en-IN" sz="2400" b="1" kern="0" dirty="0" err="1">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Zauvijek</a:t>
            </a: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 an IT company, which offers IT products, services and technology partnerships for Enterprises not only in India but across the globe.</a:t>
            </a:r>
          </a:p>
          <a:p>
            <a:pPr algn="just">
              <a:lnSpc>
                <a:spcPct val="107000"/>
              </a:lnSpc>
              <a:spcAft>
                <a:spcPts val="800"/>
              </a:spcAft>
            </a:pP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An enterprising tech CEO and director with a passion for innovation and technology, having extensive experience in leading successful software development teams, with a proven track record of creating cutting-edge software solutions that exceeds businesses and enterprises expectations.</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She is the winner of Tanishq </a:t>
            </a:r>
            <a:r>
              <a:rPr lang="en-IN" sz="2400" b="1" kern="0" dirty="0" err="1">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Rivaah</a:t>
            </a: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 Face of Bihar 2022. Also, got awards from </a:t>
            </a:r>
            <a:r>
              <a:rPr lang="en-IN" sz="2400" b="1" kern="0" dirty="0" err="1">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Dr.</a:t>
            </a: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 Bhagwat </a:t>
            </a:r>
            <a:r>
              <a:rPr lang="en-IN" sz="2400" b="1" kern="0" dirty="0" err="1">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Karad</a:t>
            </a: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 Minister of State for Finance, </a:t>
            </a:r>
            <a:r>
              <a:rPr lang="en-IN" sz="2400" b="1" kern="0" dirty="0" err="1">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Governemnt</a:t>
            </a:r>
            <a:r>
              <a:rPr lang="en-IN" sz="2400" b="1" kern="0" dirty="0">
                <a:solidFill>
                  <a:srgbClr val="1A202C"/>
                </a:solidFill>
                <a:effectLst/>
                <a:latin typeface="Lato" panose="020F0502020204030203" pitchFamily="34" charset="0"/>
                <a:ea typeface="Times New Roman" panose="02020603050405020304" pitchFamily="18" charset="0"/>
                <a:cs typeface="Times New Roman" panose="02020603050405020304" pitchFamily="18" charset="0"/>
              </a:rPr>
              <a:t> of India</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Chinar Shah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6</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432530"/>
          </a:xfrm>
          <a:prstGeom prst="rect">
            <a:avLst/>
          </a:prstGeom>
        </p:spPr>
        <p:txBody>
          <a:bodyPr vert="horz" wrap="square" lIns="0" tIns="0" rIns="0" bIns="0" rtlCol="0">
            <a:spAutoFit/>
          </a:bodyPr>
          <a:lstStyle/>
          <a:p>
            <a:pPr algn="l"/>
            <a:r>
              <a:rPr lang="en-US" sz="2200" b="0" i="0" u="none" strike="noStrike" baseline="0" dirty="0">
                <a:latin typeface="Constantia" panose="02030602050306030303" pitchFamily="18" charset="0"/>
              </a:rPr>
              <a:t>Chinar Shah A Passionate Business Consultant with 18+ years experience working in Business Strategy, Operations Excellence &amp; Human Resources. She has a strong track record in setting up,</a:t>
            </a:r>
            <a:r>
              <a:rPr lang="en-IN" sz="2200" b="0" i="0" u="none" strike="noStrike" baseline="0" dirty="0">
                <a:latin typeface="Constantia" panose="02030602050306030303" pitchFamily="18" charset="0"/>
              </a:rPr>
              <a:t>scaling and transforming businesses.</a:t>
            </a:r>
          </a:p>
          <a:p>
            <a:pPr algn="l"/>
            <a:r>
              <a:rPr lang="en-IN" sz="2200" dirty="0">
                <a:latin typeface="Constantia" panose="02030602050306030303" pitchFamily="18" charset="0"/>
              </a:rPr>
              <a:t>She is Director &amp; Chief Strategy Officer at </a:t>
            </a:r>
            <a:r>
              <a:rPr lang="en-IN" sz="2200" b="1" i="0" u="none" strike="noStrike" baseline="0" dirty="0">
                <a:latin typeface="Constantia" panose="02030602050306030303" pitchFamily="18" charset="0"/>
              </a:rPr>
              <a:t>Strawberry Enterprise Pvt Ltd.</a:t>
            </a:r>
            <a:r>
              <a:rPr lang="en-IN" sz="2200" dirty="0">
                <a:latin typeface="Constantia" panose="02030602050306030303" pitchFamily="18" charset="0"/>
              </a:rPr>
              <a:t> </a:t>
            </a:r>
            <a:r>
              <a:rPr lang="en-US" sz="2200" b="0" i="0" u="none" strike="noStrike" baseline="0" dirty="0">
                <a:latin typeface="Constantia" panose="02030602050306030303" pitchFamily="18" charset="0"/>
              </a:rPr>
              <a:t>Strawberry Enterprise is pioneer in Business Consulting, Industry Automation, Research &amp; </a:t>
            </a:r>
            <a:r>
              <a:rPr lang="en-US" sz="2200" b="0" i="0" u="none" strike="noStrike" baseline="0" dirty="0" err="1">
                <a:latin typeface="Constantia" panose="02030602050306030303" pitchFamily="18" charset="0"/>
              </a:rPr>
              <a:t>Development,Education</a:t>
            </a:r>
            <a:r>
              <a:rPr lang="en-US" sz="2200" b="0" i="0" u="none" strike="noStrike" baseline="0" dirty="0">
                <a:latin typeface="Constantia" panose="02030602050306030303" pitchFamily="18" charset="0"/>
              </a:rPr>
              <a:t> &amp; Trainings, Financial Consulting &amp; Advisory, and Trading.</a:t>
            </a:r>
            <a:endParaRPr lang="en-IN" sz="2200" b="0" i="0" u="none" strike="noStrike" baseline="0" dirty="0">
              <a:latin typeface="Constantia" panose="02030602050306030303" pitchFamily="18" charset="0"/>
            </a:endParaRPr>
          </a:p>
          <a:p>
            <a:pPr algn="l"/>
            <a:endParaRPr lang="en-IN" sz="2200" b="0" i="0" u="none" strike="noStrike" baseline="0" dirty="0">
              <a:latin typeface="Constantia" panose="02030602050306030303" pitchFamily="18" charset="0"/>
            </a:endParaRPr>
          </a:p>
          <a:p>
            <a:pPr algn="l"/>
            <a:r>
              <a:rPr lang="en-US" sz="2200" b="0" i="0" u="none" strike="noStrike" baseline="0" dirty="0">
                <a:latin typeface="Constantia" panose="02030602050306030303" pitchFamily="18" charset="0"/>
              </a:rPr>
              <a:t> A strategist, helping Organizations to Achieve Business Objectives and Drive towards</a:t>
            </a:r>
          </a:p>
          <a:p>
            <a:pPr algn="l"/>
            <a:r>
              <a:rPr lang="en-US" sz="2200" b="0" i="0" u="none" strike="noStrike" baseline="0" dirty="0">
                <a:latin typeface="Constantia" panose="02030602050306030303" pitchFamily="18" charset="0"/>
              </a:rPr>
              <a:t>Excellence with Strategic Planning and Process Implementation.</a:t>
            </a:r>
          </a:p>
          <a:p>
            <a:pPr algn="l"/>
            <a:r>
              <a:rPr lang="en-US" sz="2200" b="0" i="0" u="none" strike="noStrike" baseline="0" dirty="0">
                <a:latin typeface="Constantia" panose="02030602050306030303" pitchFamily="18" charset="0"/>
              </a:rPr>
              <a:t> Meticulous in various areas of HR, such as Talent Acquisition, HR Operations, Talent</a:t>
            </a:r>
          </a:p>
          <a:p>
            <a:pPr algn="l"/>
            <a:r>
              <a:rPr lang="en-US" sz="2200" b="0" i="0" u="none" strike="noStrike" baseline="0" dirty="0">
                <a:latin typeface="Constantia" panose="02030602050306030303" pitchFamily="18" charset="0"/>
              </a:rPr>
              <a:t>Management, HR Generalist, Statutory Compliances, Shared Services, Labor Laws and</a:t>
            </a:r>
          </a:p>
          <a:p>
            <a:pPr algn="l"/>
            <a:r>
              <a:rPr lang="en-IN" sz="2200" b="0" i="0" u="none" strike="noStrike" baseline="0" dirty="0">
                <a:latin typeface="Constantia" panose="02030602050306030303" pitchFamily="18" charset="0"/>
              </a:rPr>
              <a:t>Employee Relations.</a:t>
            </a:r>
          </a:p>
          <a:p>
            <a:pPr algn="l"/>
            <a:r>
              <a:rPr lang="en-US" sz="2200" b="0" i="0" u="none" strike="noStrike" baseline="0" dirty="0">
                <a:latin typeface="Constantia" panose="02030602050306030303" pitchFamily="18" charset="0"/>
              </a:rPr>
              <a:t> An integral contributor towards automation of HR processes.</a:t>
            </a:r>
          </a:p>
          <a:p>
            <a:pPr algn="l"/>
            <a:r>
              <a:rPr lang="en-US" sz="2200" b="0" i="0" u="none" strike="noStrike" baseline="0" dirty="0">
                <a:latin typeface="Constantia" panose="02030602050306030303" pitchFamily="18" charset="0"/>
              </a:rPr>
              <a:t> Proven skills and expertise in Achieving Breakthrough Goals with her Strong Intent,</a:t>
            </a:r>
          </a:p>
          <a:p>
            <a:pPr algn="l"/>
            <a:r>
              <a:rPr lang="en-US" sz="2200" b="0" i="0" u="none" strike="noStrike" baseline="0" dirty="0">
                <a:latin typeface="Constantia" panose="02030602050306030303" pitchFamily="18" charset="0"/>
              </a:rPr>
              <a:t>Analytical Thinking, Growth Mindset and Result Orientation.</a:t>
            </a:r>
          </a:p>
          <a:p>
            <a:pPr algn="l"/>
            <a:r>
              <a:rPr lang="en-US" sz="2200" b="0" i="0" u="none" strike="noStrike" baseline="0" dirty="0">
                <a:latin typeface="Constantia" panose="02030602050306030303" pitchFamily="18" charset="0"/>
              </a:rPr>
              <a:t> Expert in Evolving Business Strategy and Work Culture, Fostering Organization Development</a:t>
            </a:r>
          </a:p>
          <a:p>
            <a:pPr algn="l"/>
            <a:r>
              <a:rPr lang="en-IN" sz="2200" b="0" i="0" u="none" strike="noStrike" baseline="0" dirty="0">
                <a:latin typeface="Constantia" panose="02030602050306030303" pitchFamily="18" charset="0"/>
              </a:rPr>
              <a:t>with Change Management.</a:t>
            </a:r>
          </a:p>
          <a:p>
            <a:pPr algn="l"/>
            <a:r>
              <a:rPr lang="en-US" sz="2200" b="0" i="0" u="none" strike="noStrike" baseline="0" dirty="0">
                <a:latin typeface="Constantia" panose="02030602050306030303" pitchFamily="18" charset="0"/>
              </a:rPr>
              <a:t> Helping organizations to achieve Sustainable Growth and Increased Profitability, with her</a:t>
            </a:r>
          </a:p>
          <a:p>
            <a:pPr algn="l"/>
            <a:r>
              <a:rPr lang="en-US" sz="2200" b="0" i="0" u="none" strike="noStrike" baseline="0" dirty="0">
                <a:latin typeface="Constantia" panose="02030602050306030303" pitchFamily="18" charset="0"/>
              </a:rPr>
              <a:t>Proven Strategies and Trusted Advisory.</a:t>
            </a:r>
            <a:endParaRPr lang="en-US" sz="2200" b="1" spc="25" dirty="0">
              <a:latin typeface="Constantia" panose="02030602050306030303" pitchFamily="18" charset="0"/>
              <a:cs typeface="Garamond"/>
            </a:endParaRPr>
          </a:p>
        </p:txBody>
      </p:sp>
      <p:pic>
        <p:nvPicPr>
          <p:cNvPr id="6" name="Picture 5">
            <a:extLst>
              <a:ext uri="{FF2B5EF4-FFF2-40B4-BE49-F238E27FC236}">
                <a16:creationId xmlns:a16="http://schemas.microsoft.com/office/drawing/2014/main" id="{DC3DCB46-7675-65F9-9F7F-03CC28B03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828913" y="4725571"/>
            <a:ext cx="6569074" cy="5555600"/>
          </a:xfrm>
          <a:prstGeom prst="rect">
            <a:avLst/>
          </a:prstGeom>
        </p:spPr>
      </p:pic>
    </p:spTree>
    <p:extLst>
      <p:ext uri="{BB962C8B-B14F-4D97-AF65-F5344CB8AC3E}">
        <p14:creationId xmlns:p14="http://schemas.microsoft.com/office/powerpoint/2010/main" val="90617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82206"/>
            <a:ext cx="18364200" cy="3143895"/>
          </a:xfrm>
          <a:prstGeom prst="rect">
            <a:avLst/>
          </a:prstGeom>
        </p:spPr>
        <p:txBody>
          <a:bodyPr vert="horz" wrap="square" lIns="0" tIns="1101810" rIns="0" bIns="0" rtlCol="0">
            <a:spAutoFit/>
          </a:bodyPr>
          <a:lstStyle/>
          <a:p>
            <a:pPr algn="l"/>
            <a:br>
              <a:rPr lang="en-IN" sz="1800" b="0" i="0" u="none" strike="noStrike" baseline="0" dirty="0">
                <a:solidFill>
                  <a:srgbClr val="000000"/>
                </a:solidFill>
                <a:latin typeface="Lato" panose="020F0502020204030203" pitchFamily="34" charset="0"/>
              </a:rPr>
            </a:br>
            <a:r>
              <a:rPr lang="en-IN" sz="5400" b="0" i="0" u="none" strike="noStrike" baseline="0" dirty="0">
                <a:solidFill>
                  <a:schemeClr val="accent2">
                    <a:lumMod val="75000"/>
                  </a:schemeClr>
                </a:solidFill>
                <a:latin typeface="+mn-lt"/>
              </a:rPr>
              <a:t> </a:t>
            </a:r>
            <a:r>
              <a:rPr lang="en-IN" sz="5400" b="1" i="0" u="none" strike="noStrike" baseline="0" dirty="0" err="1">
                <a:solidFill>
                  <a:schemeClr val="accent2">
                    <a:lumMod val="75000"/>
                  </a:schemeClr>
                </a:solidFill>
                <a:latin typeface="+mn-lt"/>
              </a:rPr>
              <a:t>AAravinda</a:t>
            </a:r>
            <a:r>
              <a:rPr lang="en-IN" sz="5400" b="1" i="0" u="none" strike="noStrike" baseline="0" dirty="0">
                <a:solidFill>
                  <a:schemeClr val="accent2">
                    <a:lumMod val="75000"/>
                  </a:schemeClr>
                </a:solidFill>
                <a:latin typeface="+mn-lt"/>
              </a:rPr>
              <a:t> </a:t>
            </a:r>
            <a:r>
              <a:rPr lang="en-IN" sz="5400" b="1" i="0" u="none" strike="noStrike" baseline="0" dirty="0" err="1">
                <a:solidFill>
                  <a:schemeClr val="accent2">
                    <a:lumMod val="75000"/>
                  </a:schemeClr>
                </a:solidFill>
                <a:latin typeface="+mn-lt"/>
              </a:rPr>
              <a:t>Garikipati</a:t>
            </a:r>
            <a:r>
              <a:rPr lang="en-US" sz="5400" b="1" spc="-135" dirty="0">
                <a:solidFill>
                  <a:schemeClr val="accent2">
                    <a:lumMod val="75000"/>
                  </a:schemeClr>
                </a:solidFill>
                <a:latin typeface="+mn-lt"/>
              </a:rPr>
              <a:t>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7</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732791" y="4433148"/>
            <a:ext cx="12201033" cy="6093976"/>
          </a:xfrm>
          <a:prstGeom prst="rect">
            <a:avLst/>
          </a:prstGeom>
        </p:spPr>
        <p:txBody>
          <a:bodyPr vert="horz" wrap="square" lIns="0" tIns="0" rIns="0" bIns="0" rtlCol="0">
            <a:spAutoFit/>
          </a:bodyPr>
          <a:lstStyle/>
          <a:p>
            <a:pPr algn="l"/>
            <a:r>
              <a:rPr lang="en-US" sz="2200" b="1" spc="25" dirty="0" err="1">
                <a:latin typeface="Constantia" panose="02030602050306030303" pitchFamily="18" charset="0"/>
                <a:cs typeface="Garamond"/>
              </a:rPr>
              <a:t>Aravinda</a:t>
            </a:r>
            <a:r>
              <a:rPr lang="en-US" sz="2200" b="1" spc="25" dirty="0">
                <a:latin typeface="Constantia" panose="02030602050306030303" pitchFamily="18" charset="0"/>
                <a:cs typeface="Garamond"/>
              </a:rPr>
              <a:t> is a highly experienced Fellow Chartered Accountant with over 17 years of professional experience in the field of direct tax. She holds a master’s in financial management from Pondicherry University and has completed a few certification courses from ICAI related to International Taxation, Anti money laundering laws, Certified ESG Practitioner and BRSR course from IICSR Mumbai. She has extensive knowledge in handling various income tax-related issues such as tax advisory, tax litigation which includes assessments, appeals, repatriation of funds, DTAA issues, , NRI tax issues and incorporation of companies/LLPs. </a:t>
            </a:r>
            <a:r>
              <a:rPr lang="en-US" sz="2200" b="1" spc="25" dirty="0" err="1">
                <a:latin typeface="Constantia" panose="02030602050306030303" pitchFamily="18" charset="0"/>
                <a:cs typeface="Garamond"/>
              </a:rPr>
              <a:t>Aravinda</a:t>
            </a:r>
            <a:r>
              <a:rPr lang="en-US" sz="2200" b="1" spc="25" dirty="0">
                <a:latin typeface="Constantia" panose="02030602050306030303" pitchFamily="18" charset="0"/>
                <a:cs typeface="Garamond"/>
              </a:rPr>
              <a:t> is a firm believer in promoting green energy and offers assistance in solar adoption. In addition to her tax expertise, </a:t>
            </a:r>
            <a:r>
              <a:rPr lang="en-US" sz="2200" b="1" spc="25" dirty="0" err="1">
                <a:latin typeface="Constantia" panose="02030602050306030303" pitchFamily="18" charset="0"/>
                <a:cs typeface="Garamond"/>
              </a:rPr>
              <a:t>Aravinda</a:t>
            </a:r>
            <a:r>
              <a:rPr lang="en-US" sz="2200" b="1" spc="25" dirty="0">
                <a:latin typeface="Constantia" panose="02030602050306030303" pitchFamily="18" charset="0"/>
                <a:cs typeface="Garamond"/>
              </a:rPr>
              <a:t> is also a mentor for startups and MSMEs and ATL Mentor for Change, a strategic advisor to the MSME Business Forum India, and a Qualified Independent Director from IICA. She has around 7 years of experience working for PwC in the direct tax division and holds certificates in International Taxation, Anti-Money Laundering Laws, and Transfer Pricing Laws. She writes articles and blogs regularly. As a member of the Direct Tax Committee of The Federation of Telangana Chambers of Commerce and Industry (FTCCI , Telangana ). </a:t>
            </a:r>
            <a:r>
              <a:rPr lang="en-US" sz="2200" b="1" spc="25" dirty="0" err="1">
                <a:latin typeface="Constantia" panose="02030602050306030303" pitchFamily="18" charset="0"/>
                <a:cs typeface="Garamond"/>
              </a:rPr>
              <a:t>Aravinda</a:t>
            </a:r>
            <a:r>
              <a:rPr lang="en-US" sz="2200" b="1" spc="25" dirty="0">
                <a:latin typeface="Constantia" panose="02030602050306030303" pitchFamily="18" charset="0"/>
                <a:cs typeface="Garamond"/>
              </a:rPr>
              <a:t> is committed to providing high-quality services while promoting sustainable business practices. She is the proprietor of </a:t>
            </a:r>
            <a:r>
              <a:rPr lang="en-US" sz="2200" b="1" spc="25" dirty="0" err="1">
                <a:latin typeface="Constantia" panose="02030602050306030303" pitchFamily="18" charset="0"/>
                <a:cs typeface="Garamond"/>
              </a:rPr>
              <a:t>Aravinda</a:t>
            </a:r>
            <a:r>
              <a:rPr lang="en-US" sz="2200" b="1" spc="25" dirty="0">
                <a:latin typeface="Constantia" panose="02030602050306030303" pitchFamily="18" charset="0"/>
                <a:cs typeface="Garamond"/>
              </a:rPr>
              <a:t> and Associates and is dedicated to helping businesses navigate the complexities of tax laws.</a:t>
            </a:r>
          </a:p>
        </p:txBody>
      </p:sp>
      <p:pic>
        <p:nvPicPr>
          <p:cNvPr id="3" name="Picture 2">
            <a:extLst>
              <a:ext uri="{FF2B5EF4-FFF2-40B4-BE49-F238E27FC236}">
                <a16:creationId xmlns:a16="http://schemas.microsoft.com/office/drawing/2014/main" id="{4CB48537-654A-E43F-7944-B6769C683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848" y="4760118"/>
            <a:ext cx="5661505" cy="5730958"/>
          </a:xfrm>
          <a:prstGeom prst="rect">
            <a:avLst/>
          </a:prstGeom>
        </p:spPr>
      </p:pic>
    </p:spTree>
    <p:extLst>
      <p:ext uri="{BB962C8B-B14F-4D97-AF65-F5344CB8AC3E}">
        <p14:creationId xmlns:p14="http://schemas.microsoft.com/office/powerpoint/2010/main" val="399716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a:solidFill>
                  <a:schemeClr val="accent2">
                    <a:lumMod val="75000"/>
                  </a:schemeClr>
                </a:solidFill>
              </a:rPr>
              <a:t>Ritika </a:t>
            </a:r>
            <a:r>
              <a:rPr lang="en-US" sz="6600" b="1" spc="-135" dirty="0" err="1">
                <a:solidFill>
                  <a:schemeClr val="accent2">
                    <a:lumMod val="75000"/>
                  </a:schemeClr>
                </a:solidFill>
              </a:rPr>
              <a:t>Tantia</a:t>
            </a:r>
            <a:r>
              <a:rPr lang="en-US" sz="6600" b="1" spc="-135" dirty="0">
                <a:solidFill>
                  <a:schemeClr val="accent2">
                    <a:lumMod val="75000"/>
                  </a:schemeClr>
                </a:solidFill>
              </a:rPr>
              <a:t>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8</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738014" y="4218834"/>
            <a:ext cx="12201033" cy="6986528"/>
          </a:xfrm>
          <a:prstGeom prst="rect">
            <a:avLst/>
          </a:prstGeom>
        </p:spPr>
        <p:txBody>
          <a:bodyPr vert="horz" wrap="square" lIns="0" tIns="0" rIns="0" bIns="0" rtlCol="0">
            <a:spAutoFit/>
          </a:bodyPr>
          <a:lstStyle/>
          <a:p>
            <a:pPr algn="l"/>
            <a:r>
              <a:rPr lang="en-IN" sz="2400" dirty="0"/>
              <a:t>RITIKA TANTIA is a CA and  PROPRIETOR of M/S NART &amp; CO. </a:t>
            </a:r>
          </a:p>
          <a:p>
            <a:pPr algn="l"/>
            <a:r>
              <a:rPr lang="en-US" sz="2400" dirty="0"/>
              <a:t>N A R T &amp; Co. was established in 2012 with the principal objective of providing value based services of highest standard to our clients as per their needs. We are engaged in providing chartered accounting services, financial and consultancy services, auditing services, internal auditing services, statutory auditing services, income tax services, services for company law matters, GST matters. With years of rich experience and credibility to back up, N A R T &amp; Co. has always been able to meet the client's specific requirement</a:t>
            </a:r>
            <a:endParaRPr lang="en-IN" sz="2400" dirty="0"/>
          </a:p>
          <a:p>
            <a:pPr algn="l"/>
            <a:endParaRPr lang="en-IN" sz="2400" b="1" spc="25" dirty="0">
              <a:latin typeface="Constantia" panose="02030602050306030303" pitchFamily="18" charset="0"/>
              <a:cs typeface="Garamond"/>
            </a:endParaRPr>
          </a:p>
          <a:p>
            <a:pPr algn="l"/>
            <a:r>
              <a:rPr lang="en-IN" sz="2400" b="1" spc="25" dirty="0">
                <a:latin typeface="Constantia" panose="02030602050306030303" pitchFamily="18" charset="0"/>
                <a:cs typeface="Garamond"/>
              </a:rPr>
              <a:t>Providing serves in the following area :</a:t>
            </a:r>
          </a:p>
          <a:p>
            <a:pPr algn="l"/>
            <a:r>
              <a:rPr lang="en-US" sz="2400" dirty="0"/>
              <a:t>Subsidy, Leasing, Electric Vehicle, Solar Rooftop </a:t>
            </a:r>
            <a:endParaRPr lang="en-IN" sz="2400" b="1" spc="25" dirty="0">
              <a:latin typeface="Constantia" panose="02030602050306030303" pitchFamily="18" charset="0"/>
            </a:endParaRPr>
          </a:p>
          <a:p>
            <a:pPr algn="l"/>
            <a:r>
              <a:rPr lang="en-IN" sz="2400" dirty="0"/>
              <a:t>Accounting Services </a:t>
            </a:r>
            <a:endParaRPr lang="en-IN" sz="2400" b="1" spc="25" dirty="0">
              <a:latin typeface="Constantia" panose="02030602050306030303" pitchFamily="18" charset="0"/>
            </a:endParaRPr>
          </a:p>
          <a:p>
            <a:pPr algn="l"/>
            <a:r>
              <a:rPr lang="en-IN" sz="2400" dirty="0"/>
              <a:t>Project Report</a:t>
            </a:r>
            <a:endParaRPr lang="en-IN" sz="2400" b="1" spc="25" dirty="0">
              <a:latin typeface="Constantia" panose="02030602050306030303" pitchFamily="18" charset="0"/>
            </a:endParaRPr>
          </a:p>
          <a:p>
            <a:pPr algn="l"/>
            <a:r>
              <a:rPr lang="en-IN" sz="2400" dirty="0"/>
              <a:t>Auditing &amp; Assurance Services </a:t>
            </a:r>
            <a:endParaRPr lang="en-IN" sz="2400" b="1" spc="25" dirty="0">
              <a:latin typeface="Constantia" panose="02030602050306030303" pitchFamily="18" charset="0"/>
            </a:endParaRPr>
          </a:p>
          <a:p>
            <a:pPr algn="l"/>
            <a:r>
              <a:rPr lang="en-IN" sz="2400" dirty="0"/>
              <a:t>Income Tax Services </a:t>
            </a:r>
            <a:endParaRPr lang="en-IN" sz="2400" b="1" spc="25" dirty="0">
              <a:latin typeface="Constantia" panose="02030602050306030303" pitchFamily="18" charset="0"/>
            </a:endParaRPr>
          </a:p>
          <a:p>
            <a:pPr algn="l"/>
            <a:r>
              <a:rPr lang="en-IN" sz="2400" dirty="0"/>
              <a:t>Finance Division</a:t>
            </a:r>
            <a:endParaRPr lang="en-IN" sz="2400" b="1" spc="25" dirty="0">
              <a:latin typeface="Constantia" panose="02030602050306030303" pitchFamily="18" charset="0"/>
            </a:endParaRPr>
          </a:p>
          <a:p>
            <a:pPr algn="l"/>
            <a:r>
              <a:rPr lang="en-IN" sz="2400" dirty="0"/>
              <a:t>Company Law Matters Consultancy </a:t>
            </a:r>
            <a:endParaRPr lang="en-IN" sz="2400" b="1" spc="25" dirty="0">
              <a:latin typeface="Constantia" panose="02030602050306030303" pitchFamily="18" charset="0"/>
            </a:endParaRPr>
          </a:p>
          <a:p>
            <a:pPr algn="l"/>
            <a:r>
              <a:rPr lang="en-IN" sz="2400" dirty="0"/>
              <a:t>Societies and Trust Consultancy</a:t>
            </a:r>
            <a:endParaRPr lang="en-IN" sz="2400" b="1" spc="25" dirty="0">
              <a:latin typeface="Constantia" panose="02030602050306030303" pitchFamily="18" charset="0"/>
            </a:endParaRPr>
          </a:p>
          <a:p>
            <a:pPr algn="l"/>
            <a:r>
              <a:rPr lang="en-IN" sz="2400" dirty="0"/>
              <a:t>GST Consultancy </a:t>
            </a:r>
            <a:endParaRPr lang="en-US" sz="2200" b="1" spc="25" dirty="0">
              <a:latin typeface="Constantia" panose="02030602050306030303" pitchFamily="18" charset="0"/>
              <a:cs typeface="Garamond"/>
            </a:endParaRPr>
          </a:p>
        </p:txBody>
      </p:sp>
      <p:pic>
        <p:nvPicPr>
          <p:cNvPr id="3" name="Picture 2">
            <a:extLst>
              <a:ext uri="{FF2B5EF4-FFF2-40B4-BE49-F238E27FC236}">
                <a16:creationId xmlns:a16="http://schemas.microsoft.com/office/drawing/2014/main" id="{C6D80E5E-CB43-CD84-D1B8-6D13AF931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3204" y="4126117"/>
            <a:ext cx="5204732" cy="6986528"/>
          </a:xfrm>
          <a:prstGeom prst="rect">
            <a:avLst/>
          </a:prstGeom>
        </p:spPr>
      </p:pic>
    </p:spTree>
    <p:extLst>
      <p:ext uri="{BB962C8B-B14F-4D97-AF65-F5344CB8AC3E}">
        <p14:creationId xmlns:p14="http://schemas.microsoft.com/office/powerpoint/2010/main" val="389428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593876"/>
            <a:ext cx="18364200" cy="3120555"/>
          </a:xfrm>
          <a:prstGeom prst="rect">
            <a:avLst/>
          </a:prstGeom>
        </p:spPr>
        <p:txBody>
          <a:bodyPr vert="horz" wrap="square" lIns="0" tIns="1101810" rIns="0" bIns="0" rtlCol="0">
            <a:spAutoFit/>
          </a:bodyPr>
          <a:lstStyle/>
          <a:p>
            <a:pPr marL="307340">
              <a:lnSpc>
                <a:spcPts val="8150"/>
              </a:lnSpc>
            </a:pPr>
            <a:r>
              <a:rPr lang="en-US" sz="6600" b="1" spc="-135" dirty="0" err="1">
                <a:solidFill>
                  <a:schemeClr val="accent2">
                    <a:lumMod val="75000"/>
                  </a:schemeClr>
                </a:solidFill>
              </a:rPr>
              <a:t>Arunna</a:t>
            </a:r>
            <a:r>
              <a:rPr lang="en-US" sz="6600" b="1" spc="-135" dirty="0">
                <a:solidFill>
                  <a:schemeClr val="accent2">
                    <a:lumMod val="75000"/>
                  </a:schemeClr>
                </a:solidFill>
              </a:rPr>
              <a:t> Raj – National Council Member</a:t>
            </a:r>
            <a:br>
              <a:rPr lang="en-US" sz="6600" b="1" spc="-135" dirty="0">
                <a:solidFill>
                  <a:schemeClr val="accent2">
                    <a:lumMod val="75000"/>
                  </a:schemeClr>
                </a:solidFill>
              </a:rPr>
            </a:br>
            <a:r>
              <a:rPr lang="en-US" sz="6000" b="1" spc="-570" dirty="0">
                <a:solidFill>
                  <a:schemeClr val="accent2">
                    <a:lumMod val="75000"/>
                  </a:schemeClr>
                </a:solidFill>
              </a:rPr>
              <a:t>WICCI Entrepreneurship Development council</a:t>
            </a:r>
            <a:endParaRPr sz="6000" b="1"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t>9</a:t>
            </a:fld>
            <a:endParaRPr lang="en-US"/>
          </a:p>
        </p:txBody>
      </p:sp>
      <p:sp>
        <p:nvSpPr>
          <p:cNvPr id="13" name="object 13"/>
          <p:cNvSpPr/>
          <p:nvPr/>
        </p:nvSpPr>
        <p:spPr>
          <a:xfrm>
            <a:off x="356010" y="282713"/>
            <a:ext cx="2443806" cy="1057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7" name="object 6">
            <a:extLst>
              <a:ext uri="{FF2B5EF4-FFF2-40B4-BE49-F238E27FC236}">
                <a16:creationId xmlns:a16="http://schemas.microsoft.com/office/drawing/2014/main" id="{969BF607-3AB7-2E4F-BB58-AEAA6F79A1E4}"/>
              </a:ext>
            </a:extLst>
          </p:cNvPr>
          <p:cNvSpPr txBox="1"/>
          <p:nvPr/>
        </p:nvSpPr>
        <p:spPr>
          <a:xfrm>
            <a:off x="994409" y="4435475"/>
            <a:ext cx="12201033" cy="677108"/>
          </a:xfrm>
          <a:prstGeom prst="rect">
            <a:avLst/>
          </a:prstGeom>
        </p:spPr>
        <p:txBody>
          <a:bodyPr vert="horz" wrap="square" lIns="0" tIns="0" rIns="0" bIns="0" rtlCol="0">
            <a:spAutoFit/>
          </a:bodyPr>
          <a:lstStyle/>
          <a:p>
            <a:pPr algn="l"/>
            <a:endParaRPr lang="en-US" sz="2200" b="1" spc="25" dirty="0">
              <a:latin typeface="Constantia" panose="02030602050306030303" pitchFamily="18" charset="0"/>
              <a:cs typeface="Garamond"/>
            </a:endParaRPr>
          </a:p>
          <a:p>
            <a:pPr algn="l"/>
            <a:endParaRPr lang="en-US" sz="2200" b="1" spc="25" dirty="0">
              <a:latin typeface="Constantia" panose="02030602050306030303" pitchFamily="18" charset="0"/>
              <a:cs typeface="Garamond"/>
            </a:endParaRPr>
          </a:p>
        </p:txBody>
      </p:sp>
      <p:sp>
        <p:nvSpPr>
          <p:cNvPr id="3" name="TextBox 2">
            <a:extLst>
              <a:ext uri="{FF2B5EF4-FFF2-40B4-BE49-F238E27FC236}">
                <a16:creationId xmlns:a16="http://schemas.microsoft.com/office/drawing/2014/main" id="{A578BD03-61FE-4D24-48A2-9315D279203B}"/>
              </a:ext>
            </a:extLst>
          </p:cNvPr>
          <p:cNvSpPr txBox="1"/>
          <p:nvPr/>
        </p:nvSpPr>
        <p:spPr>
          <a:xfrm>
            <a:off x="774844" y="4218834"/>
            <a:ext cx="11651598" cy="7017049"/>
          </a:xfrm>
          <a:prstGeom prst="rect">
            <a:avLst/>
          </a:prstGeom>
          <a:noFill/>
        </p:spPr>
        <p:txBody>
          <a:bodyPr wrap="square">
            <a:spAutoFit/>
          </a:bodyPr>
          <a:lstStyle/>
          <a:p>
            <a:pPr>
              <a:lnSpc>
                <a:spcPct val="115000"/>
              </a:lnSpc>
              <a:spcAft>
                <a:spcPts val="1000"/>
              </a:spcAft>
            </a:pPr>
            <a:r>
              <a:rPr lang="en-US" sz="2000" b="1" dirty="0" err="1">
                <a:effectLst/>
                <a:latin typeface="Calibri" panose="020F0502020204030204" pitchFamily="34" charset="0"/>
                <a:ea typeface="SimSun" panose="02010600030101010101" pitchFamily="2" charset="-122"/>
                <a:cs typeface="Times New Roman" panose="02020603050405020304" pitchFamily="18" charset="0"/>
              </a:rPr>
              <a:t>Arunna</a:t>
            </a:r>
            <a:r>
              <a:rPr lang="en-US" sz="2000" b="1" dirty="0">
                <a:effectLst/>
                <a:latin typeface="Calibri" panose="020F0502020204030204" pitchFamily="34" charset="0"/>
                <a:ea typeface="SimSun" panose="02010600030101010101" pitchFamily="2" charset="-122"/>
                <a:cs typeface="Times New Roman" panose="02020603050405020304" pitchFamily="18" charset="0"/>
              </a:rPr>
              <a:t> Raj is a Visionary l Entrepreneur l Consultant l </a:t>
            </a:r>
            <a:r>
              <a:rPr lang="en-US" sz="2000" b="1" dirty="0" err="1">
                <a:effectLst/>
                <a:latin typeface="Calibri" panose="020F0502020204030204" pitchFamily="34" charset="0"/>
                <a:ea typeface="SimSun" panose="02010600030101010101" pitchFamily="2" charset="-122"/>
                <a:cs typeface="Times New Roman" panose="02020603050405020304" pitchFamily="18" charset="0"/>
              </a:rPr>
              <a:t>Traveller</a:t>
            </a:r>
            <a:r>
              <a:rPr lang="en-US" sz="2000" b="1" dirty="0">
                <a:effectLst/>
                <a:latin typeface="Calibri" panose="020F0502020204030204" pitchFamily="34" charset="0"/>
                <a:ea typeface="SimSun" panose="02010600030101010101" pitchFamily="2" charset="-122"/>
                <a:cs typeface="Times New Roman" panose="02020603050405020304" pitchFamily="18" charset="0"/>
              </a:rPr>
              <a:t> l Music Enthusiast l Environmentalist l Humanitarian</a:t>
            </a:r>
            <a:r>
              <a:rPr lang="en-US" sz="2000" dirty="0">
                <a:effectLst/>
                <a:latin typeface="Calibri" panose="020F0502020204030204" pitchFamily="34" charset="0"/>
                <a:ea typeface="SimSun" panose="02010600030101010101" pitchFamily="2" charset="-122"/>
                <a:cs typeface="Times New Roman" panose="02020603050405020304" pitchFamily="18" charset="0"/>
              </a:rPr>
              <a:t> </a:t>
            </a: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Founder of is Amethyst Consulting . It mainly work on Project Management Consultancy and Investments . Currently I'm working with projects based in Oman and </a:t>
            </a:r>
            <a:r>
              <a:rPr lang="en-US" sz="2000" dirty="0" err="1">
                <a:effectLst/>
                <a:latin typeface="Calibri" panose="020F0502020204030204" pitchFamily="34" charset="0"/>
                <a:ea typeface="SimSun" panose="02010600030101010101" pitchFamily="2" charset="-122"/>
                <a:cs typeface="Times New Roman" panose="02020603050405020304" pitchFamily="18" charset="0"/>
              </a:rPr>
              <a:t>Africa.We</a:t>
            </a:r>
            <a:r>
              <a:rPr lang="en-US" sz="2000" dirty="0">
                <a:effectLst/>
                <a:latin typeface="Calibri" panose="020F0502020204030204" pitchFamily="34" charset="0"/>
                <a:ea typeface="SimSun" panose="02010600030101010101" pitchFamily="2" charset="-122"/>
                <a:cs typeface="Times New Roman" panose="02020603050405020304" pitchFamily="18" charset="0"/>
              </a:rPr>
              <a:t> help companies scale  up from ideation into transformed brands and help them with their global presence</a:t>
            </a: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Founder of Citrine Techno Economic Consultants which is into Cluster Development and Country Development Projects. In future, I would like to have my own IT company and would also like to venture into various sectors and probably have a Center of Excellence for Artificial Intelligence.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b="1" dirty="0">
                <a:effectLst/>
                <a:latin typeface="Calibri" panose="020F0502020204030204" pitchFamily="34" charset="0"/>
                <a:ea typeface="SimSun" panose="02010600030101010101" pitchFamily="2" charset="-122"/>
                <a:cs typeface="Times New Roman" panose="02020603050405020304" pitchFamily="18" charset="0"/>
              </a:rPr>
              <a:t>Accomplishments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President of Asian African Chamber of Commerce.</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CEO at Aviation Chamber of Commerce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Associated with 28COE Community</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Women Entrepreneur of the Year in Wonder Women Awards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Young Women Achiever in India Business Awards.</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Awarded at Asian African Chamber of commerce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000" dirty="0">
                <a:effectLst/>
                <a:latin typeface="Calibri" panose="020F0502020204030204" pitchFamily="34" charset="0"/>
                <a:ea typeface="SimSun" panose="02010600030101010101" pitchFamily="2" charset="-122"/>
                <a:cs typeface="Times New Roman" panose="02020603050405020304" pitchFamily="18" charset="0"/>
              </a:rPr>
              <a:t>* Featured in SHE Magazine  </a:t>
            </a:r>
            <a:endParaRPr lang="en-IN" sz="14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2E2C840C-3C08-246D-0518-8D5BAC5F0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3540" y="4259580"/>
            <a:ext cx="4391025" cy="6524625"/>
          </a:xfrm>
          <a:prstGeom prst="rect">
            <a:avLst/>
          </a:prstGeom>
        </p:spPr>
      </p:pic>
    </p:spTree>
    <p:extLst>
      <p:ext uri="{BB962C8B-B14F-4D97-AF65-F5344CB8AC3E}">
        <p14:creationId xmlns:p14="http://schemas.microsoft.com/office/powerpoint/2010/main" val="119678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0</TotalTime>
  <Words>3657</Words>
  <Application>Microsoft Office PowerPoint</Application>
  <PresentationFormat>Custom</PresentationFormat>
  <Paragraphs>249</Paragraphs>
  <Slides>27</Slides>
  <Notes>27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27</vt:i4>
      </vt:variant>
    </vt:vector>
  </HeadingPairs>
  <TitlesOfParts>
    <vt:vector size="46" baseType="lpstr">
      <vt:lpstr>Arial</vt:lpstr>
      <vt:lpstr>ArialMT</vt:lpstr>
      <vt:lpstr>Berlin Sans FB</vt:lpstr>
      <vt:lpstr>Calibri</vt:lpstr>
      <vt:lpstr>Calibri-Bold</vt:lpstr>
      <vt:lpstr>Cambria-Bold</vt:lpstr>
      <vt:lpstr>Cambria-BoldItalic</vt:lpstr>
      <vt:lpstr>Century Gothic</vt:lpstr>
      <vt:lpstr>Constantia</vt:lpstr>
      <vt:lpstr>Garamond</vt:lpstr>
      <vt:lpstr>Lato</vt:lpstr>
      <vt:lpstr>Myriad Pro</vt:lpstr>
      <vt:lpstr>NotoSansSymbols</vt:lpstr>
      <vt:lpstr>Segoe UI</vt:lpstr>
      <vt:lpstr>Symbol</vt:lpstr>
      <vt:lpstr>Times New Roman</vt:lpstr>
      <vt:lpstr>Wingdings</vt:lpstr>
      <vt:lpstr>Wingdings 3</vt:lpstr>
      <vt:lpstr>Ion Boardroom</vt:lpstr>
      <vt:lpstr>WICCI Entrepreneurship Development council  </vt:lpstr>
      <vt:lpstr>Council Vision &amp;Mission</vt:lpstr>
      <vt:lpstr>PowerPoint Presentation</vt:lpstr>
      <vt:lpstr>Darshana Thakkar – President WICCI  Entrepreneurship Development council</vt:lpstr>
      <vt:lpstr>Priyanka Pandey – Vice President WICCI Entrepreneurship Development council</vt:lpstr>
      <vt:lpstr>Chinar Shah – National Council Member WICCI Entrepreneurship Development council</vt:lpstr>
      <vt:lpstr>  AAravinda Garikipati – National Council Member WICCI Entrepreneurship Development council</vt:lpstr>
      <vt:lpstr>Ritika Tantia – National Council Member WICCI Entrepreneurship Development council</vt:lpstr>
      <vt:lpstr>Arunna Raj – National Council Member WICCI Entrepreneurship Development council</vt:lpstr>
      <vt:lpstr>Manisha Thakar – National Council Member WICCI Entrepreneurship Development council</vt:lpstr>
      <vt:lpstr>Hiral Shukla – National Council Member WICCI Entrepreneurship Development council</vt:lpstr>
      <vt:lpstr>Dr. Mangla Chouhan – National Council Member WICCI Entrepreneurship Development council</vt:lpstr>
      <vt:lpstr>Vani Mehta – National Council Member WICCI Entrepreneurship Development council</vt:lpstr>
      <vt:lpstr>Deeti Dave – Sate president -Gujarat WICCI Entrepreneurship Development council</vt:lpstr>
      <vt:lpstr>Jalpan Lala – Vice President-Gujarat WICCI Entrepreneurship Development council</vt:lpstr>
      <vt:lpstr>CA Raksha Agarwal – State president-West Bengal WICCI Entrepreneurship Development council</vt:lpstr>
      <vt:lpstr>CHINNMAYE PRAVEEN  – State President-Karnataka WICCI Entrepreneurship Development council</vt:lpstr>
      <vt:lpstr>Shaghunam Madan – State President UP WICCI Entrepreneurship Development council</vt:lpstr>
      <vt:lpstr>Swathi Yarabolu  – State President - Telangana WICCI Entrepreneurship Development council</vt:lpstr>
      <vt:lpstr>Preeti Nakoti – State President Delhi NCR WICCI Entrepreneurship Development council</vt:lpstr>
      <vt:lpstr>Sakshi Sharma – State VP UP WICCI Entrepreneurship Development council</vt:lpstr>
      <vt:lpstr> Rucha Acharya  – National Council Member WICCI Entrepreneurship Development council</vt:lpstr>
      <vt:lpstr> Dr Rajalakshmi Mohan   –State president-Tamilnadu WICCI Entrepreneurship Development council</vt:lpstr>
      <vt:lpstr> Capt. Asha Alagappa –State president-Maharastra WICCI Entrepreneurship Development council</vt:lpstr>
      <vt:lpstr>SUPPORTED BY</vt:lpstr>
      <vt:lpstr> COUNTRIES      REPRESENTED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subject/>
  <dc:creator>m</dc:creator>
  <cp:keywords/>
  <dc:description/>
  <cp:lastModifiedBy>darshana thakkar</cp:lastModifiedBy>
  <cp:revision>122</cp:revision>
  <dcterms:created xsi:type="dcterms:W3CDTF">2020-11-17T16:47:09Z</dcterms:created>
  <dcterms:modified xsi:type="dcterms:W3CDTF">2023-07-30T15:57:33Z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2020-07-27T10:00:00Z</vt:filetime>
  </property>
  <property fmtid="{D5CDD505-2E9C-101B-9397-08002B2CF9AE}" pid="3" name="LastSaved">
    <vt:filetime>2020-11-17T10:00:00Z</vt:filetime>
  </property>
</Properties>
</file>